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65" r:id="rId2"/>
    <p:sldId id="312" r:id="rId3"/>
    <p:sldId id="315" r:id="rId4"/>
    <p:sldId id="314" r:id="rId5"/>
    <p:sldId id="317" r:id="rId6"/>
    <p:sldId id="320" r:id="rId7"/>
    <p:sldId id="318" r:id="rId8"/>
    <p:sldId id="319" r:id="rId9"/>
    <p:sldId id="323" r:id="rId10"/>
    <p:sldId id="322" r:id="rId11"/>
    <p:sldId id="324" r:id="rId12"/>
    <p:sldId id="325" r:id="rId13"/>
    <p:sldId id="326" r:id="rId14"/>
    <p:sldId id="327" r:id="rId15"/>
    <p:sldId id="328" r:id="rId16"/>
    <p:sldId id="329" r:id="rId17"/>
    <p:sldId id="331" r:id="rId18"/>
    <p:sldId id="330" r:id="rId19"/>
    <p:sldId id="333" r:id="rId20"/>
    <p:sldId id="334" r:id="rId21"/>
    <p:sldId id="332" r:id="rId22"/>
    <p:sldId id="335" r:id="rId23"/>
    <p:sldId id="336" r:id="rId24"/>
    <p:sldId id="344" r:id="rId25"/>
    <p:sldId id="342" r:id="rId26"/>
    <p:sldId id="340" r:id="rId27"/>
    <p:sldId id="345" r:id="rId28"/>
    <p:sldId id="343" r:id="rId29"/>
  </p:sldIdLst>
  <p:sldSz cx="12192000" cy="6858000"/>
  <p:notesSz cx="6858000" cy="9144000"/>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251A"/>
    <a:srgbClr val="E215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4"/>
    <p:restoredTop sz="96386"/>
  </p:normalViewPr>
  <p:slideViewPr>
    <p:cSldViewPr snapToGrid="0" snapToObjects="1" showGuides="1">
      <p:cViewPr varScale="1">
        <p:scale>
          <a:sx n="57" d="100"/>
          <a:sy n="57" d="100"/>
        </p:scale>
        <p:origin x="184" y="32"/>
      </p:cViewPr>
      <p:guideLst/>
    </p:cSldViewPr>
  </p:slideViewPr>
  <p:outlineViewPr>
    <p:cViewPr>
      <p:scale>
        <a:sx n="33" d="100"/>
        <a:sy n="33" d="100"/>
      </p:scale>
      <p:origin x="0" y="-125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3" d="100"/>
          <a:sy n="133" d="100"/>
        </p:scale>
        <p:origin x="404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62F2E-AD99-854C-A676-8784493336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a:extLst>
              <a:ext uri="{FF2B5EF4-FFF2-40B4-BE49-F238E27FC236}">
                <a16:creationId xmlns:a16="http://schemas.microsoft.com/office/drawing/2014/main" id="{543972E3-3901-1F44-977F-904B5CEA6F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E875F9-E448-744E-ADA8-0143182C93F9}" type="datetimeFigureOut">
              <a:rPr lang="en-LV" smtClean="0"/>
              <a:t>09/25/2024</a:t>
            </a:fld>
            <a:endParaRPr lang="en-LV"/>
          </a:p>
        </p:txBody>
      </p:sp>
      <p:sp>
        <p:nvSpPr>
          <p:cNvPr id="4" name="Footer Placeholder 3">
            <a:extLst>
              <a:ext uri="{FF2B5EF4-FFF2-40B4-BE49-F238E27FC236}">
                <a16:creationId xmlns:a16="http://schemas.microsoft.com/office/drawing/2014/main" id="{8CC8FBC7-7C51-724D-A011-567E8F1164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5" name="Slide Number Placeholder 4">
            <a:extLst>
              <a:ext uri="{FF2B5EF4-FFF2-40B4-BE49-F238E27FC236}">
                <a16:creationId xmlns:a16="http://schemas.microsoft.com/office/drawing/2014/main" id="{AFCDE0F2-76D2-5D42-AF67-679AF966CE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9E79CA-3467-1C4A-9BC8-500F2C8FCFFA}" type="slidenum">
              <a:rPr lang="en-LV" smtClean="0"/>
              <a:t>‹#›</a:t>
            </a:fld>
            <a:endParaRPr lang="en-LV"/>
          </a:p>
        </p:txBody>
      </p:sp>
    </p:spTree>
    <p:extLst>
      <p:ext uri="{BB962C8B-B14F-4D97-AF65-F5344CB8AC3E}">
        <p14:creationId xmlns:p14="http://schemas.microsoft.com/office/powerpoint/2010/main" val="21396666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B518F-A09E-5A49-85F0-E9EDC659DB8D}" type="datetimeFigureOut">
              <a:rPr lang="en-LV" smtClean="0"/>
              <a:t>09/25/2024</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26946-8330-144B-A9EE-948F1FFCA014}" type="slidenum">
              <a:rPr lang="en-LV" smtClean="0"/>
              <a:t>‹#›</a:t>
            </a:fld>
            <a:endParaRPr lang="en-LV"/>
          </a:p>
        </p:txBody>
      </p:sp>
    </p:spTree>
    <p:extLst>
      <p:ext uri="{BB962C8B-B14F-4D97-AF65-F5344CB8AC3E}">
        <p14:creationId xmlns:p14="http://schemas.microsoft.com/office/powerpoint/2010/main" val="210267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AC56BB-10AF-1636-2E7A-662E85A1A1E3}"/>
              </a:ext>
            </a:extLst>
          </p:cNvPr>
          <p:cNvSpPr/>
          <p:nvPr userDrawn="1"/>
        </p:nvSpPr>
        <p:spPr>
          <a:xfrm>
            <a:off x="0" y="1143000"/>
            <a:ext cx="12192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2" name="Content Placeholder 2">
            <a:extLst>
              <a:ext uri="{FF2B5EF4-FFF2-40B4-BE49-F238E27FC236}">
                <a16:creationId xmlns:a16="http://schemas.microsoft.com/office/drawing/2014/main" id="{B3BF7445-E69D-30B3-CBC2-1E00763465F6}"/>
              </a:ext>
            </a:extLst>
          </p:cNvPr>
          <p:cNvSpPr>
            <a:spLocks noGrp="1"/>
          </p:cNvSpPr>
          <p:nvPr>
            <p:ph idx="15" hasCustomPrompt="1"/>
          </p:nvPr>
        </p:nvSpPr>
        <p:spPr>
          <a:xfrm>
            <a:off x="585789" y="1711326"/>
            <a:ext cx="5218111" cy="1143000"/>
          </a:xfrm>
        </p:spPr>
        <p:txBody>
          <a:bodyPr wrap="square" lIns="0" tIns="0" rIns="0" bIns="0" anchor="t" anchorCtr="0">
            <a:noAutofit/>
          </a:bodyPr>
          <a:lstStyle>
            <a:lvl1pPr marL="0" indent="0" algn="l">
              <a:lnSpc>
                <a:spcPct val="100000"/>
              </a:lnSpc>
              <a:spcBef>
                <a:spcPts val="0"/>
              </a:spcBef>
              <a:spcAft>
                <a:spcPts val="0"/>
              </a:spcAft>
              <a:buFontTx/>
              <a:buNone/>
              <a:defRPr sz="3600" b="0" spc="5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a:t>
            </a:r>
          </a:p>
          <a:p>
            <a:pPr lvl="0"/>
            <a:r>
              <a:rPr lang="en-GB" dirty="0" err="1"/>
              <a:t>DOLOR</a:t>
            </a:r>
            <a:r>
              <a:rPr lang="en-GB" dirty="0"/>
              <a:t> SIT </a:t>
            </a:r>
            <a:r>
              <a:rPr lang="en-GB" dirty="0" err="1"/>
              <a:t>AMET</a:t>
            </a:r>
            <a:endParaRPr lang="en-GB" dirty="0"/>
          </a:p>
        </p:txBody>
      </p:sp>
      <p:sp>
        <p:nvSpPr>
          <p:cNvPr id="3" name="Content Placeholder 2">
            <a:extLst>
              <a:ext uri="{FF2B5EF4-FFF2-40B4-BE49-F238E27FC236}">
                <a16:creationId xmlns:a16="http://schemas.microsoft.com/office/drawing/2014/main" id="{C9EBC6DA-6A61-6849-A595-FE6531946254}"/>
              </a:ext>
            </a:extLst>
          </p:cNvPr>
          <p:cNvSpPr>
            <a:spLocks noGrp="1"/>
          </p:cNvSpPr>
          <p:nvPr>
            <p:ph idx="16" hasCustomPrompt="1"/>
          </p:nvPr>
        </p:nvSpPr>
        <p:spPr>
          <a:xfrm>
            <a:off x="585789" y="1"/>
            <a:ext cx="5218111" cy="1143000"/>
          </a:xfrm>
        </p:spPr>
        <p:txBody>
          <a:bodyPr wrap="square" lIns="0" tIns="0" rIns="0" bIns="0" anchor="ctr" anchorCtr="0">
            <a:noAutofit/>
          </a:bodyPr>
          <a:lstStyle>
            <a:lvl1pPr marL="0" indent="0" algn="l">
              <a:lnSpc>
                <a:spcPct val="100000"/>
              </a:lnSpc>
              <a:spcBef>
                <a:spcPts val="0"/>
              </a:spcBef>
              <a:buFontTx/>
              <a:buNone/>
              <a:defRPr sz="1600" spc="200" baseline="0">
                <a:solidFill>
                  <a:schemeClr val="tx2">
                    <a:alpha val="7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a:t>
            </a:r>
          </a:p>
        </p:txBody>
      </p:sp>
      <p:sp>
        <p:nvSpPr>
          <p:cNvPr id="4" name="Content Placeholder 2">
            <a:extLst>
              <a:ext uri="{FF2B5EF4-FFF2-40B4-BE49-F238E27FC236}">
                <a16:creationId xmlns:a16="http://schemas.microsoft.com/office/drawing/2014/main" id="{1326D525-AF3A-CBC2-C8C1-D60CF5284553}"/>
              </a:ext>
            </a:extLst>
          </p:cNvPr>
          <p:cNvSpPr>
            <a:spLocks noGrp="1"/>
          </p:cNvSpPr>
          <p:nvPr>
            <p:ph idx="17" hasCustomPrompt="1"/>
          </p:nvPr>
        </p:nvSpPr>
        <p:spPr>
          <a:xfrm>
            <a:off x="862149" y="3997325"/>
            <a:ext cx="4979355" cy="1864866"/>
          </a:xfrm>
        </p:spPr>
        <p:txBody>
          <a:bodyPr wrap="square" lIns="0" tIns="0" rIns="0" bIns="0" anchor="t" anchorCtr="0">
            <a:noAutofit/>
          </a:bodyPr>
          <a:lstStyle>
            <a:lvl1pPr marL="0" indent="0" algn="l">
              <a:lnSpc>
                <a:spcPct val="110000"/>
              </a:lnSpc>
              <a:spcBef>
                <a:spcPts val="0"/>
              </a:spcBef>
              <a:spcAft>
                <a:spcPts val="0"/>
              </a:spcAft>
              <a:buFontTx/>
              <a:buNone/>
              <a:defRPr sz="1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Tree>
    <p:extLst>
      <p:ext uri="{BB962C8B-B14F-4D97-AF65-F5344CB8AC3E}">
        <p14:creationId xmlns:p14="http://schemas.microsoft.com/office/powerpoint/2010/main" val="960800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4">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BA3C4DCF-75B7-1144-BA9E-DEF0F757EE64}"/>
              </a:ext>
            </a:extLst>
          </p:cNvPr>
          <p:cNvSpPr>
            <a:spLocks noGrp="1"/>
          </p:cNvSpPr>
          <p:nvPr>
            <p:ph type="pic" sz="quarter" idx="15" hasCustomPrompt="1"/>
          </p:nvPr>
        </p:nvSpPr>
        <p:spPr>
          <a:xfrm>
            <a:off x="0" y="0"/>
            <a:ext cx="8128000" cy="6857999"/>
          </a:xfrm>
          <a:solidFill>
            <a:schemeClr val="tx2"/>
          </a:solidFill>
        </p:spPr>
        <p:txBody>
          <a:bodyPr wrap="none">
            <a:noAutofit/>
          </a:bodyPr>
          <a:lstStyle>
            <a:lvl1pPr marL="0" indent="0" algn="ctr">
              <a:buFont typeface="Arial" panose="020B0604020202020204" pitchFamily="34" charset="0"/>
              <a:buNone/>
              <a:defRPr sz="1400" b="0">
                <a:solidFill>
                  <a:schemeClr val="tx2"/>
                </a:solidFill>
              </a:defRPr>
            </a:lvl1pPr>
          </a:lstStyle>
          <a:p>
            <a:r>
              <a:rPr lang="en-US" dirty="0"/>
              <a:t> </a:t>
            </a:r>
          </a:p>
        </p:txBody>
      </p:sp>
      <p:sp>
        <p:nvSpPr>
          <p:cNvPr id="7" name="Picture Placeholder 5">
            <a:extLst>
              <a:ext uri="{FF2B5EF4-FFF2-40B4-BE49-F238E27FC236}">
                <a16:creationId xmlns:a16="http://schemas.microsoft.com/office/drawing/2014/main" id="{56E3B714-E474-DF44-809D-E8B7EFED3019}"/>
              </a:ext>
            </a:extLst>
          </p:cNvPr>
          <p:cNvSpPr>
            <a:spLocks noGrp="1"/>
          </p:cNvSpPr>
          <p:nvPr>
            <p:ph type="pic" sz="quarter" idx="13" hasCustomPrompt="1"/>
          </p:nvPr>
        </p:nvSpPr>
        <p:spPr>
          <a:xfrm>
            <a:off x="8130379" y="7938"/>
            <a:ext cx="4061621" cy="3432175"/>
          </a:xfrm>
          <a:pattFill prst="pct30">
            <a:fgClr>
              <a:schemeClr val="bg1"/>
            </a:fgClr>
            <a:bgClr>
              <a:schemeClr val="bg1">
                <a:lumMod val="8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
        <p:nvSpPr>
          <p:cNvPr id="5" name="Picture Placeholder 5">
            <a:extLst>
              <a:ext uri="{FF2B5EF4-FFF2-40B4-BE49-F238E27FC236}">
                <a16:creationId xmlns:a16="http://schemas.microsoft.com/office/drawing/2014/main" id="{30EBFD04-C084-894E-82D7-3C83F6446B27}"/>
              </a:ext>
            </a:extLst>
          </p:cNvPr>
          <p:cNvSpPr>
            <a:spLocks noGrp="1"/>
          </p:cNvSpPr>
          <p:nvPr>
            <p:ph type="pic" sz="quarter" idx="14" hasCustomPrompt="1"/>
          </p:nvPr>
        </p:nvSpPr>
        <p:spPr>
          <a:xfrm>
            <a:off x="8130379" y="3425825"/>
            <a:ext cx="4061621" cy="3432175"/>
          </a:xfrm>
          <a:pattFill prst="pct30">
            <a:fgClr>
              <a:schemeClr val="bg1"/>
            </a:fgClr>
            <a:bgClr>
              <a:schemeClr val="bg1">
                <a:lumMod val="7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
        <p:nvSpPr>
          <p:cNvPr id="2" name="Content Placeholder 2">
            <a:extLst>
              <a:ext uri="{FF2B5EF4-FFF2-40B4-BE49-F238E27FC236}">
                <a16:creationId xmlns:a16="http://schemas.microsoft.com/office/drawing/2014/main" id="{D765EC87-4714-E6D5-2F62-2F2453F88E7F}"/>
              </a:ext>
            </a:extLst>
          </p:cNvPr>
          <p:cNvSpPr>
            <a:spLocks noGrp="1"/>
          </p:cNvSpPr>
          <p:nvPr>
            <p:ph idx="16" hasCustomPrompt="1"/>
          </p:nvPr>
        </p:nvSpPr>
        <p:spPr>
          <a:xfrm>
            <a:off x="585789" y="1711326"/>
            <a:ext cx="5218111" cy="1143000"/>
          </a:xfrm>
        </p:spPr>
        <p:txBody>
          <a:bodyPr wrap="square" lIns="0" tIns="0" rIns="0" bIns="0" anchor="t" anchorCtr="0">
            <a:noAutofit/>
          </a:bodyPr>
          <a:lstStyle>
            <a:lvl1pPr marL="0" indent="0" algn="l">
              <a:lnSpc>
                <a:spcPct val="100000"/>
              </a:lnSpc>
              <a:spcBef>
                <a:spcPts val="0"/>
              </a:spcBef>
              <a:spcAft>
                <a:spcPts val="0"/>
              </a:spcAft>
              <a:buFontTx/>
              <a:buNone/>
              <a:defRPr sz="3600" b="0" spc="5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a:t>
            </a:r>
          </a:p>
          <a:p>
            <a:pPr lvl="0"/>
            <a:r>
              <a:rPr lang="en-GB" dirty="0" err="1"/>
              <a:t>DOLOR</a:t>
            </a:r>
            <a:r>
              <a:rPr lang="en-GB" dirty="0"/>
              <a:t> SIT </a:t>
            </a:r>
            <a:r>
              <a:rPr lang="en-GB" dirty="0" err="1"/>
              <a:t>AMET</a:t>
            </a:r>
            <a:endParaRPr lang="en-GB" dirty="0"/>
          </a:p>
        </p:txBody>
      </p:sp>
      <p:sp>
        <p:nvSpPr>
          <p:cNvPr id="3" name="Content Placeholder 2">
            <a:extLst>
              <a:ext uri="{FF2B5EF4-FFF2-40B4-BE49-F238E27FC236}">
                <a16:creationId xmlns:a16="http://schemas.microsoft.com/office/drawing/2014/main" id="{2719BB72-21A4-E179-51F2-EEEF555C2B6B}"/>
              </a:ext>
            </a:extLst>
          </p:cNvPr>
          <p:cNvSpPr>
            <a:spLocks noGrp="1"/>
          </p:cNvSpPr>
          <p:nvPr>
            <p:ph idx="17" hasCustomPrompt="1"/>
          </p:nvPr>
        </p:nvSpPr>
        <p:spPr>
          <a:xfrm>
            <a:off x="585789" y="1"/>
            <a:ext cx="5218111" cy="1143000"/>
          </a:xfrm>
        </p:spPr>
        <p:txBody>
          <a:bodyPr wrap="square" lIns="0" tIns="0" rIns="0" bIns="0" anchor="ctr" anchorCtr="0">
            <a:noAutofit/>
          </a:bodyPr>
          <a:lstStyle>
            <a:lvl1pPr marL="0" indent="0" algn="l">
              <a:lnSpc>
                <a:spcPct val="100000"/>
              </a:lnSpc>
              <a:spcBef>
                <a:spcPts val="0"/>
              </a:spcBef>
              <a:buFontTx/>
              <a:buNone/>
              <a:defRPr sz="1600" spc="200" baseline="0">
                <a:solidFill>
                  <a:schemeClr val="bg1">
                    <a:alpha val="7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a:t>
            </a:r>
          </a:p>
        </p:txBody>
      </p:sp>
      <p:sp>
        <p:nvSpPr>
          <p:cNvPr id="4" name="Content Placeholder 2">
            <a:extLst>
              <a:ext uri="{FF2B5EF4-FFF2-40B4-BE49-F238E27FC236}">
                <a16:creationId xmlns:a16="http://schemas.microsoft.com/office/drawing/2014/main" id="{042D665D-1149-540A-35BC-E946091B34ED}"/>
              </a:ext>
            </a:extLst>
          </p:cNvPr>
          <p:cNvSpPr>
            <a:spLocks noGrp="1"/>
          </p:cNvSpPr>
          <p:nvPr>
            <p:ph idx="18" hasCustomPrompt="1"/>
          </p:nvPr>
        </p:nvSpPr>
        <p:spPr>
          <a:xfrm>
            <a:off x="862149" y="3997325"/>
            <a:ext cx="4979355" cy="1864866"/>
          </a:xfrm>
        </p:spPr>
        <p:txBody>
          <a:bodyPr wrap="square" lIns="0" tIns="0" rIns="0" bIns="0" anchor="t" anchorCtr="0">
            <a:noAutofit/>
          </a:bodyPr>
          <a:lstStyle>
            <a:lvl1pPr marL="0" indent="0" algn="l">
              <a:lnSpc>
                <a:spcPct val="110000"/>
              </a:lnSpc>
              <a:spcBef>
                <a:spcPts val="0"/>
              </a:spcBef>
              <a:spcAft>
                <a:spcPts val="0"/>
              </a:spcAft>
              <a:buFontTx/>
              <a:buNone/>
              <a:defRPr sz="1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Tree>
    <p:extLst>
      <p:ext uri="{BB962C8B-B14F-4D97-AF65-F5344CB8AC3E}">
        <p14:creationId xmlns:p14="http://schemas.microsoft.com/office/powerpoint/2010/main" val="417600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8ED23480-93D9-A143-978C-A3F72F8FDCC2}"/>
              </a:ext>
            </a:extLst>
          </p:cNvPr>
          <p:cNvSpPr>
            <a:spLocks noGrp="1"/>
          </p:cNvSpPr>
          <p:nvPr>
            <p:ph type="pic" sz="quarter" idx="16" hasCustomPrompt="1"/>
          </p:nvPr>
        </p:nvSpPr>
        <p:spPr>
          <a:xfrm>
            <a:off x="0" y="0"/>
            <a:ext cx="12192000" cy="3997325"/>
          </a:xfrm>
          <a:solidFill>
            <a:schemeClr val="tx2"/>
          </a:solidFill>
        </p:spPr>
        <p:txBody>
          <a:bodyPr wrap="none">
            <a:noAutofit/>
          </a:bodyPr>
          <a:lstStyle>
            <a:lvl1pPr marL="0" indent="0" algn="ctr">
              <a:buFont typeface="Arial" panose="020B0604020202020204" pitchFamily="34" charset="0"/>
              <a:buNone/>
              <a:defRPr sz="1400" b="0">
                <a:solidFill>
                  <a:schemeClr val="tx2"/>
                </a:solidFill>
              </a:defRPr>
            </a:lvl1pPr>
          </a:lstStyle>
          <a:p>
            <a:r>
              <a:rPr lang="en-US" dirty="0"/>
              <a:t> </a:t>
            </a:r>
          </a:p>
        </p:txBody>
      </p:sp>
      <p:sp>
        <p:nvSpPr>
          <p:cNvPr id="7" name="Picture Placeholder 5">
            <a:extLst>
              <a:ext uri="{FF2B5EF4-FFF2-40B4-BE49-F238E27FC236}">
                <a16:creationId xmlns:a16="http://schemas.microsoft.com/office/drawing/2014/main" id="{56E3B714-E474-DF44-809D-E8B7EFED3019}"/>
              </a:ext>
            </a:extLst>
          </p:cNvPr>
          <p:cNvSpPr>
            <a:spLocks noGrp="1"/>
          </p:cNvSpPr>
          <p:nvPr>
            <p:ph type="pic" sz="quarter" idx="13" hasCustomPrompt="1"/>
          </p:nvPr>
        </p:nvSpPr>
        <p:spPr>
          <a:xfrm>
            <a:off x="0" y="3997324"/>
            <a:ext cx="4060800" cy="2860675"/>
          </a:xfrm>
          <a:pattFill prst="pct30">
            <a:fgClr>
              <a:schemeClr val="bg1"/>
            </a:fgClr>
            <a:bgClr>
              <a:schemeClr val="bg1">
                <a:lumMod val="8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
        <p:nvSpPr>
          <p:cNvPr id="12" name="Picture Placeholder 5">
            <a:extLst>
              <a:ext uri="{FF2B5EF4-FFF2-40B4-BE49-F238E27FC236}">
                <a16:creationId xmlns:a16="http://schemas.microsoft.com/office/drawing/2014/main" id="{FE407C3E-D4E4-2047-B33F-8DA74761B01F}"/>
              </a:ext>
            </a:extLst>
          </p:cNvPr>
          <p:cNvSpPr>
            <a:spLocks noGrp="1"/>
          </p:cNvSpPr>
          <p:nvPr>
            <p:ph type="pic" sz="quarter" idx="14" hasCustomPrompt="1"/>
          </p:nvPr>
        </p:nvSpPr>
        <p:spPr>
          <a:xfrm>
            <a:off x="4060800" y="3997324"/>
            <a:ext cx="4060800" cy="2860675"/>
          </a:xfrm>
          <a:pattFill prst="pct30">
            <a:fgClr>
              <a:schemeClr val="bg1"/>
            </a:fgClr>
            <a:bgClr>
              <a:schemeClr val="bg1">
                <a:lumMod val="7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
        <p:nvSpPr>
          <p:cNvPr id="13" name="Picture Placeholder 5">
            <a:extLst>
              <a:ext uri="{FF2B5EF4-FFF2-40B4-BE49-F238E27FC236}">
                <a16:creationId xmlns:a16="http://schemas.microsoft.com/office/drawing/2014/main" id="{3DA3DF94-324A-414A-9E9F-A43B8F33878D}"/>
              </a:ext>
            </a:extLst>
          </p:cNvPr>
          <p:cNvSpPr>
            <a:spLocks noGrp="1"/>
          </p:cNvSpPr>
          <p:nvPr>
            <p:ph type="pic" sz="quarter" idx="15" hasCustomPrompt="1"/>
          </p:nvPr>
        </p:nvSpPr>
        <p:spPr>
          <a:xfrm>
            <a:off x="8131200" y="3997324"/>
            <a:ext cx="4060800" cy="2860675"/>
          </a:xfrm>
          <a:pattFill prst="pct30">
            <a:fgClr>
              <a:schemeClr val="bg1"/>
            </a:fgClr>
            <a:bgClr>
              <a:schemeClr val="bg1">
                <a:lumMod val="6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
        <p:nvSpPr>
          <p:cNvPr id="2" name="Content Placeholder 2">
            <a:extLst>
              <a:ext uri="{FF2B5EF4-FFF2-40B4-BE49-F238E27FC236}">
                <a16:creationId xmlns:a16="http://schemas.microsoft.com/office/drawing/2014/main" id="{AA47BD1A-C5DF-AA4B-1950-6CA229098370}"/>
              </a:ext>
            </a:extLst>
          </p:cNvPr>
          <p:cNvSpPr>
            <a:spLocks noGrp="1"/>
          </p:cNvSpPr>
          <p:nvPr>
            <p:ph idx="17" hasCustomPrompt="1"/>
          </p:nvPr>
        </p:nvSpPr>
        <p:spPr>
          <a:xfrm>
            <a:off x="585789" y="1711325"/>
            <a:ext cx="8102599" cy="1807263"/>
          </a:xfrm>
        </p:spPr>
        <p:txBody>
          <a:bodyPr wrap="square" lIns="0" tIns="0" rIns="0" bIns="0" anchor="b" anchorCtr="0">
            <a:noAutofit/>
          </a:bodyPr>
          <a:lstStyle>
            <a:lvl1pPr marL="0" indent="0" algn="l">
              <a:lnSpc>
                <a:spcPct val="100000"/>
              </a:lnSpc>
              <a:spcBef>
                <a:spcPts val="0"/>
              </a:spcBef>
              <a:spcAft>
                <a:spcPts val="0"/>
              </a:spcAft>
              <a:buFontTx/>
              <a:buNone/>
              <a:defRPr sz="3600" b="0" spc="5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a:t>
            </a:r>
          </a:p>
          <a:p>
            <a:pPr lvl="0"/>
            <a:r>
              <a:rPr lang="en-GB" dirty="0" err="1"/>
              <a:t>DOLOR</a:t>
            </a:r>
            <a:r>
              <a:rPr lang="en-GB" dirty="0"/>
              <a:t> SIT </a:t>
            </a:r>
            <a:r>
              <a:rPr lang="en-GB" dirty="0" err="1"/>
              <a:t>AMET</a:t>
            </a:r>
            <a:endParaRPr lang="en-GB" dirty="0"/>
          </a:p>
        </p:txBody>
      </p:sp>
      <p:sp>
        <p:nvSpPr>
          <p:cNvPr id="3" name="Content Placeholder 2">
            <a:extLst>
              <a:ext uri="{FF2B5EF4-FFF2-40B4-BE49-F238E27FC236}">
                <a16:creationId xmlns:a16="http://schemas.microsoft.com/office/drawing/2014/main" id="{4550F1E9-D112-B88B-22EA-FD7EAA6F276D}"/>
              </a:ext>
            </a:extLst>
          </p:cNvPr>
          <p:cNvSpPr>
            <a:spLocks noGrp="1"/>
          </p:cNvSpPr>
          <p:nvPr>
            <p:ph idx="18" hasCustomPrompt="1"/>
          </p:nvPr>
        </p:nvSpPr>
        <p:spPr>
          <a:xfrm>
            <a:off x="585789" y="1"/>
            <a:ext cx="5218111" cy="1143000"/>
          </a:xfrm>
        </p:spPr>
        <p:txBody>
          <a:bodyPr wrap="square" lIns="0" tIns="0" rIns="0" bIns="0" anchor="ctr" anchorCtr="0">
            <a:noAutofit/>
          </a:bodyPr>
          <a:lstStyle>
            <a:lvl1pPr marL="0" indent="0" algn="l">
              <a:lnSpc>
                <a:spcPct val="100000"/>
              </a:lnSpc>
              <a:spcBef>
                <a:spcPts val="0"/>
              </a:spcBef>
              <a:buFontTx/>
              <a:buNone/>
              <a:defRPr sz="1600" spc="200" baseline="0">
                <a:solidFill>
                  <a:schemeClr val="bg1">
                    <a:alpha val="7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a:t>
            </a:r>
          </a:p>
        </p:txBody>
      </p:sp>
    </p:spTree>
    <p:extLst>
      <p:ext uri="{BB962C8B-B14F-4D97-AF65-F5344CB8AC3E}">
        <p14:creationId xmlns:p14="http://schemas.microsoft.com/office/powerpoint/2010/main" val="221369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AC56BB-10AF-1636-2E7A-662E85A1A1E3}"/>
              </a:ext>
            </a:extLst>
          </p:cNvPr>
          <p:cNvSpPr/>
          <p:nvPr userDrawn="1"/>
        </p:nvSpPr>
        <p:spPr>
          <a:xfrm>
            <a:off x="0" y="1143000"/>
            <a:ext cx="12192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Picture Placeholder 5">
            <a:extLst>
              <a:ext uri="{FF2B5EF4-FFF2-40B4-BE49-F238E27FC236}">
                <a16:creationId xmlns:a16="http://schemas.microsoft.com/office/drawing/2014/main" id="{56E3B714-E474-DF44-809D-E8B7EFED3019}"/>
              </a:ext>
            </a:extLst>
          </p:cNvPr>
          <p:cNvSpPr>
            <a:spLocks noGrp="1"/>
          </p:cNvSpPr>
          <p:nvPr>
            <p:ph type="pic" sz="quarter" idx="13" hasCustomPrompt="1"/>
          </p:nvPr>
        </p:nvSpPr>
        <p:spPr>
          <a:xfrm>
            <a:off x="7546974" y="1143001"/>
            <a:ext cx="4645025" cy="5708650"/>
          </a:xfrm>
          <a:pattFill prst="pct30">
            <a:fgClr>
              <a:schemeClr val="bg1"/>
            </a:fgClr>
            <a:bgClr>
              <a:schemeClr val="bg1">
                <a:lumMod val="8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
        <p:nvSpPr>
          <p:cNvPr id="12" name="Content Placeholder 2">
            <a:extLst>
              <a:ext uri="{FF2B5EF4-FFF2-40B4-BE49-F238E27FC236}">
                <a16:creationId xmlns:a16="http://schemas.microsoft.com/office/drawing/2014/main" id="{B3BF7445-E69D-30B3-CBC2-1E00763465F6}"/>
              </a:ext>
            </a:extLst>
          </p:cNvPr>
          <p:cNvSpPr>
            <a:spLocks noGrp="1"/>
          </p:cNvSpPr>
          <p:nvPr>
            <p:ph idx="15" hasCustomPrompt="1"/>
          </p:nvPr>
        </p:nvSpPr>
        <p:spPr>
          <a:xfrm>
            <a:off x="585789" y="1711326"/>
            <a:ext cx="5218111" cy="1143000"/>
          </a:xfrm>
        </p:spPr>
        <p:txBody>
          <a:bodyPr wrap="square" lIns="0" tIns="0" rIns="0" bIns="0" anchor="t" anchorCtr="0">
            <a:noAutofit/>
          </a:bodyPr>
          <a:lstStyle>
            <a:lvl1pPr marL="0" indent="0" algn="l">
              <a:lnSpc>
                <a:spcPct val="100000"/>
              </a:lnSpc>
              <a:spcBef>
                <a:spcPts val="0"/>
              </a:spcBef>
              <a:spcAft>
                <a:spcPts val="0"/>
              </a:spcAft>
              <a:buFontTx/>
              <a:buNone/>
              <a:defRPr sz="3600" b="0" spc="5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a:t>
            </a:r>
          </a:p>
          <a:p>
            <a:pPr lvl="0"/>
            <a:r>
              <a:rPr lang="en-GB" dirty="0" err="1"/>
              <a:t>DOLOR</a:t>
            </a:r>
            <a:r>
              <a:rPr lang="en-GB" dirty="0"/>
              <a:t> SIT </a:t>
            </a:r>
            <a:r>
              <a:rPr lang="en-GB" dirty="0" err="1"/>
              <a:t>AMET</a:t>
            </a:r>
            <a:endParaRPr lang="en-GB" dirty="0"/>
          </a:p>
        </p:txBody>
      </p:sp>
      <p:sp>
        <p:nvSpPr>
          <p:cNvPr id="3" name="Content Placeholder 2">
            <a:extLst>
              <a:ext uri="{FF2B5EF4-FFF2-40B4-BE49-F238E27FC236}">
                <a16:creationId xmlns:a16="http://schemas.microsoft.com/office/drawing/2014/main" id="{C9EBC6DA-6A61-6849-A595-FE6531946254}"/>
              </a:ext>
            </a:extLst>
          </p:cNvPr>
          <p:cNvSpPr>
            <a:spLocks noGrp="1"/>
          </p:cNvSpPr>
          <p:nvPr>
            <p:ph idx="16" hasCustomPrompt="1"/>
          </p:nvPr>
        </p:nvSpPr>
        <p:spPr>
          <a:xfrm>
            <a:off x="585789" y="1"/>
            <a:ext cx="5218111" cy="1143000"/>
          </a:xfrm>
        </p:spPr>
        <p:txBody>
          <a:bodyPr wrap="square" lIns="0" tIns="0" rIns="0" bIns="0" anchor="ctr" anchorCtr="0">
            <a:noAutofit/>
          </a:bodyPr>
          <a:lstStyle>
            <a:lvl1pPr marL="0" indent="0" algn="l">
              <a:lnSpc>
                <a:spcPct val="100000"/>
              </a:lnSpc>
              <a:spcBef>
                <a:spcPts val="0"/>
              </a:spcBef>
              <a:buFontTx/>
              <a:buNone/>
              <a:defRPr sz="1600" spc="200" baseline="0">
                <a:solidFill>
                  <a:schemeClr val="tx2">
                    <a:alpha val="7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a:t>
            </a:r>
          </a:p>
        </p:txBody>
      </p:sp>
      <p:sp>
        <p:nvSpPr>
          <p:cNvPr id="4" name="Content Placeholder 2">
            <a:extLst>
              <a:ext uri="{FF2B5EF4-FFF2-40B4-BE49-F238E27FC236}">
                <a16:creationId xmlns:a16="http://schemas.microsoft.com/office/drawing/2014/main" id="{1326D525-AF3A-CBC2-C8C1-D60CF5284553}"/>
              </a:ext>
            </a:extLst>
          </p:cNvPr>
          <p:cNvSpPr>
            <a:spLocks noGrp="1"/>
          </p:cNvSpPr>
          <p:nvPr>
            <p:ph idx="17" hasCustomPrompt="1"/>
          </p:nvPr>
        </p:nvSpPr>
        <p:spPr>
          <a:xfrm>
            <a:off x="862149" y="3997325"/>
            <a:ext cx="4979355" cy="1864866"/>
          </a:xfrm>
        </p:spPr>
        <p:txBody>
          <a:bodyPr wrap="square" lIns="0" tIns="0" rIns="0" bIns="0" anchor="t" anchorCtr="0">
            <a:noAutofit/>
          </a:bodyPr>
          <a:lstStyle>
            <a:lvl1pPr marL="0" indent="0" algn="l">
              <a:lnSpc>
                <a:spcPct val="110000"/>
              </a:lnSpc>
              <a:spcBef>
                <a:spcPts val="0"/>
              </a:spcBef>
              <a:spcAft>
                <a:spcPts val="0"/>
              </a:spcAft>
              <a:buFontTx/>
              <a:buNone/>
              <a:defRPr sz="1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Tree>
    <p:extLst>
      <p:ext uri="{BB962C8B-B14F-4D97-AF65-F5344CB8AC3E}">
        <p14:creationId xmlns:p14="http://schemas.microsoft.com/office/powerpoint/2010/main" val="36672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255A252-59A2-0C5A-9F2E-0B294DA83310}"/>
              </a:ext>
            </a:extLst>
          </p:cNvPr>
          <p:cNvSpPr>
            <a:spLocks noGrp="1"/>
          </p:cNvSpPr>
          <p:nvPr>
            <p:ph type="pic" sz="quarter" idx="18" hasCustomPrompt="1"/>
          </p:nvPr>
        </p:nvSpPr>
        <p:spPr>
          <a:xfrm>
            <a:off x="0" y="1"/>
            <a:ext cx="12192000" cy="1126836"/>
          </a:xfrm>
          <a:solidFill>
            <a:schemeClr val="tx2"/>
          </a:solidFill>
        </p:spPr>
        <p:txBody>
          <a:bodyPr wrap="none">
            <a:noAutofit/>
          </a:bodyPr>
          <a:lstStyle>
            <a:lvl1pPr marL="0" indent="0" algn="ctr">
              <a:buFont typeface="Arial" panose="020B0604020202020204" pitchFamily="34" charset="0"/>
              <a:buNone/>
              <a:defRPr sz="1400" b="0">
                <a:solidFill>
                  <a:schemeClr val="tx2"/>
                </a:solidFill>
              </a:defRPr>
            </a:lvl1pPr>
          </a:lstStyle>
          <a:p>
            <a:r>
              <a:rPr lang="en-US" dirty="0"/>
              <a:t> </a:t>
            </a:r>
          </a:p>
        </p:txBody>
      </p:sp>
      <p:sp>
        <p:nvSpPr>
          <p:cNvPr id="7" name="Picture Placeholder 5">
            <a:extLst>
              <a:ext uri="{FF2B5EF4-FFF2-40B4-BE49-F238E27FC236}">
                <a16:creationId xmlns:a16="http://schemas.microsoft.com/office/drawing/2014/main" id="{56E3B714-E474-DF44-809D-E8B7EFED3019}"/>
              </a:ext>
            </a:extLst>
          </p:cNvPr>
          <p:cNvSpPr>
            <a:spLocks noGrp="1"/>
          </p:cNvSpPr>
          <p:nvPr>
            <p:ph type="pic" sz="quarter" idx="13" hasCustomPrompt="1"/>
          </p:nvPr>
        </p:nvSpPr>
        <p:spPr>
          <a:xfrm>
            <a:off x="7546974" y="1143001"/>
            <a:ext cx="4645025" cy="5708650"/>
          </a:xfrm>
          <a:pattFill prst="pct30">
            <a:fgClr>
              <a:schemeClr val="bg1"/>
            </a:fgClr>
            <a:bgClr>
              <a:schemeClr val="bg1">
                <a:lumMod val="8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
        <p:nvSpPr>
          <p:cNvPr id="12" name="Content Placeholder 2">
            <a:extLst>
              <a:ext uri="{FF2B5EF4-FFF2-40B4-BE49-F238E27FC236}">
                <a16:creationId xmlns:a16="http://schemas.microsoft.com/office/drawing/2014/main" id="{B3BF7445-E69D-30B3-CBC2-1E00763465F6}"/>
              </a:ext>
            </a:extLst>
          </p:cNvPr>
          <p:cNvSpPr>
            <a:spLocks noGrp="1"/>
          </p:cNvSpPr>
          <p:nvPr>
            <p:ph idx="15" hasCustomPrompt="1"/>
          </p:nvPr>
        </p:nvSpPr>
        <p:spPr>
          <a:xfrm>
            <a:off x="585789" y="1711326"/>
            <a:ext cx="5218111" cy="1143000"/>
          </a:xfrm>
        </p:spPr>
        <p:txBody>
          <a:bodyPr wrap="square" lIns="0" tIns="0" rIns="0" bIns="0" anchor="t" anchorCtr="0">
            <a:noAutofit/>
          </a:bodyPr>
          <a:lstStyle>
            <a:lvl1pPr marL="0" indent="0" algn="l">
              <a:lnSpc>
                <a:spcPct val="100000"/>
              </a:lnSpc>
              <a:spcBef>
                <a:spcPts val="0"/>
              </a:spcBef>
              <a:spcAft>
                <a:spcPts val="0"/>
              </a:spcAft>
              <a:buFontTx/>
              <a:buNone/>
              <a:defRPr sz="3600" b="0" spc="5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a:t>
            </a:r>
          </a:p>
          <a:p>
            <a:pPr lvl="0"/>
            <a:r>
              <a:rPr lang="en-GB" dirty="0" err="1"/>
              <a:t>DOLOR</a:t>
            </a:r>
            <a:r>
              <a:rPr lang="en-GB" dirty="0"/>
              <a:t> SIT </a:t>
            </a:r>
            <a:r>
              <a:rPr lang="en-GB" dirty="0" err="1"/>
              <a:t>AMET</a:t>
            </a:r>
            <a:endParaRPr lang="en-GB" dirty="0"/>
          </a:p>
        </p:txBody>
      </p:sp>
      <p:sp>
        <p:nvSpPr>
          <p:cNvPr id="3" name="Content Placeholder 2">
            <a:extLst>
              <a:ext uri="{FF2B5EF4-FFF2-40B4-BE49-F238E27FC236}">
                <a16:creationId xmlns:a16="http://schemas.microsoft.com/office/drawing/2014/main" id="{C9EBC6DA-6A61-6849-A595-FE6531946254}"/>
              </a:ext>
            </a:extLst>
          </p:cNvPr>
          <p:cNvSpPr>
            <a:spLocks noGrp="1"/>
          </p:cNvSpPr>
          <p:nvPr>
            <p:ph idx="16" hasCustomPrompt="1"/>
          </p:nvPr>
        </p:nvSpPr>
        <p:spPr>
          <a:xfrm>
            <a:off x="585789" y="1"/>
            <a:ext cx="5218111" cy="1143000"/>
          </a:xfrm>
        </p:spPr>
        <p:txBody>
          <a:bodyPr wrap="square" lIns="0" tIns="0" rIns="0" bIns="0" anchor="ctr" anchorCtr="0">
            <a:noAutofit/>
          </a:bodyPr>
          <a:lstStyle>
            <a:lvl1pPr marL="0" indent="0" algn="l">
              <a:lnSpc>
                <a:spcPct val="100000"/>
              </a:lnSpc>
              <a:spcBef>
                <a:spcPts val="0"/>
              </a:spcBef>
              <a:buFontTx/>
              <a:buNone/>
              <a:defRPr sz="1600" spc="200" baseline="0">
                <a:solidFill>
                  <a:schemeClr val="bg1">
                    <a:alpha val="7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a:t>
            </a:r>
          </a:p>
        </p:txBody>
      </p:sp>
      <p:sp>
        <p:nvSpPr>
          <p:cNvPr id="4" name="Content Placeholder 2">
            <a:extLst>
              <a:ext uri="{FF2B5EF4-FFF2-40B4-BE49-F238E27FC236}">
                <a16:creationId xmlns:a16="http://schemas.microsoft.com/office/drawing/2014/main" id="{1326D525-AF3A-CBC2-C8C1-D60CF5284553}"/>
              </a:ext>
            </a:extLst>
          </p:cNvPr>
          <p:cNvSpPr>
            <a:spLocks noGrp="1"/>
          </p:cNvSpPr>
          <p:nvPr>
            <p:ph idx="17" hasCustomPrompt="1"/>
          </p:nvPr>
        </p:nvSpPr>
        <p:spPr>
          <a:xfrm>
            <a:off x="862149" y="3997325"/>
            <a:ext cx="4979355" cy="1864866"/>
          </a:xfrm>
        </p:spPr>
        <p:txBody>
          <a:bodyPr wrap="square" lIns="0" tIns="0" rIns="0" bIns="0" anchor="t" anchorCtr="0">
            <a:noAutofit/>
          </a:bodyPr>
          <a:lstStyle>
            <a:lvl1pPr marL="0" indent="0" algn="l">
              <a:lnSpc>
                <a:spcPct val="110000"/>
              </a:lnSpc>
              <a:spcBef>
                <a:spcPts val="0"/>
              </a:spcBef>
              <a:spcAft>
                <a:spcPts val="0"/>
              </a:spcAft>
              <a:buFontTx/>
              <a:buNone/>
              <a:defRPr sz="18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Tree>
    <p:extLst>
      <p:ext uri="{BB962C8B-B14F-4D97-AF65-F5344CB8AC3E}">
        <p14:creationId xmlns:p14="http://schemas.microsoft.com/office/powerpoint/2010/main" val="280349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1">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56E3B714-E474-DF44-809D-E8B7EFED3019}"/>
              </a:ext>
            </a:extLst>
          </p:cNvPr>
          <p:cNvSpPr>
            <a:spLocks noGrp="1"/>
          </p:cNvSpPr>
          <p:nvPr>
            <p:ph type="pic" sz="quarter" idx="13" hasCustomPrompt="1"/>
          </p:nvPr>
        </p:nvSpPr>
        <p:spPr>
          <a:xfrm>
            <a:off x="0" y="1"/>
            <a:ext cx="12193588" cy="6857999"/>
          </a:xfrm>
          <a:pattFill prst="pct30">
            <a:fgClr>
              <a:schemeClr val="bg1"/>
            </a:fgClr>
            <a:bgClr>
              <a:schemeClr val="bg1">
                <a:lumMod val="8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Tree>
    <p:extLst>
      <p:ext uri="{BB962C8B-B14F-4D97-AF65-F5344CB8AC3E}">
        <p14:creationId xmlns:p14="http://schemas.microsoft.com/office/powerpoint/2010/main" val="3911217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_3">
    <p:bg>
      <p:bgPr>
        <a:solidFill>
          <a:schemeClr val="tx2"/>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F8D16BC-7C3B-D5DA-6378-545F11638422}"/>
              </a:ext>
            </a:extLst>
          </p:cNvPr>
          <p:cNvSpPr>
            <a:spLocks noGrp="1"/>
          </p:cNvSpPr>
          <p:nvPr>
            <p:ph idx="16" hasCustomPrompt="1"/>
          </p:nvPr>
        </p:nvSpPr>
        <p:spPr>
          <a:xfrm>
            <a:off x="585789" y="1711325"/>
            <a:ext cx="9285286" cy="4318413"/>
          </a:xfrm>
        </p:spPr>
        <p:txBody>
          <a:bodyPr wrap="square" lIns="0" tIns="0" rIns="0" bIns="0" anchor="t" anchorCtr="0">
            <a:noAutofit/>
          </a:bodyPr>
          <a:lstStyle>
            <a:lvl1pPr marL="0" indent="0" algn="l">
              <a:lnSpc>
                <a:spcPct val="100000"/>
              </a:lnSpc>
              <a:spcBef>
                <a:spcPts val="0"/>
              </a:spcBef>
              <a:spcAft>
                <a:spcPts val="0"/>
              </a:spcAft>
              <a:buFontTx/>
              <a:buNone/>
              <a:defRPr sz="3600" b="0" spc="5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a:t>
            </a:r>
          </a:p>
          <a:p>
            <a:pPr lvl="0"/>
            <a:r>
              <a:rPr lang="en-GB" dirty="0" err="1"/>
              <a:t>DOLOR</a:t>
            </a:r>
            <a:r>
              <a:rPr lang="en-GB" dirty="0"/>
              <a:t> SIT </a:t>
            </a:r>
            <a:r>
              <a:rPr lang="en-GB" dirty="0" err="1"/>
              <a:t>AMET</a:t>
            </a:r>
            <a:endParaRPr lang="en-GB" dirty="0"/>
          </a:p>
        </p:txBody>
      </p:sp>
      <p:sp>
        <p:nvSpPr>
          <p:cNvPr id="3" name="Content Placeholder 2">
            <a:extLst>
              <a:ext uri="{FF2B5EF4-FFF2-40B4-BE49-F238E27FC236}">
                <a16:creationId xmlns:a16="http://schemas.microsoft.com/office/drawing/2014/main" id="{D9F314FB-8D2B-F5C9-CF4F-4D873A7FE2D1}"/>
              </a:ext>
            </a:extLst>
          </p:cNvPr>
          <p:cNvSpPr>
            <a:spLocks noGrp="1"/>
          </p:cNvSpPr>
          <p:nvPr>
            <p:ph idx="17" hasCustomPrompt="1"/>
          </p:nvPr>
        </p:nvSpPr>
        <p:spPr>
          <a:xfrm>
            <a:off x="585789" y="1"/>
            <a:ext cx="9285286" cy="1143000"/>
          </a:xfrm>
        </p:spPr>
        <p:txBody>
          <a:bodyPr wrap="square" lIns="0" tIns="0" rIns="0" bIns="0" anchor="ctr" anchorCtr="0">
            <a:noAutofit/>
          </a:bodyPr>
          <a:lstStyle>
            <a:lvl1pPr marL="0" indent="0" algn="l">
              <a:lnSpc>
                <a:spcPct val="100000"/>
              </a:lnSpc>
              <a:spcBef>
                <a:spcPts val="0"/>
              </a:spcBef>
              <a:buFontTx/>
              <a:buNone/>
              <a:defRPr sz="1600" spc="200" baseline="0">
                <a:solidFill>
                  <a:schemeClr val="bg1">
                    <a:alpha val="7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a:t>
            </a:r>
          </a:p>
        </p:txBody>
      </p:sp>
    </p:spTree>
    <p:extLst>
      <p:ext uri="{BB962C8B-B14F-4D97-AF65-F5344CB8AC3E}">
        <p14:creationId xmlns:p14="http://schemas.microsoft.com/office/powerpoint/2010/main" val="311100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FC0C81A-39C7-EE43-9FDA-9D921EE5E121}"/>
              </a:ext>
            </a:extLst>
          </p:cNvPr>
          <p:cNvSpPr>
            <a:spLocks noGrp="1"/>
          </p:cNvSpPr>
          <p:nvPr>
            <p:ph type="pic" sz="quarter" idx="15" hasCustomPrompt="1"/>
          </p:nvPr>
        </p:nvSpPr>
        <p:spPr>
          <a:xfrm>
            <a:off x="0" y="0"/>
            <a:ext cx="6965950" cy="6857999"/>
          </a:xfrm>
          <a:solidFill>
            <a:schemeClr val="tx2"/>
          </a:solidFill>
        </p:spPr>
        <p:txBody>
          <a:bodyPr wrap="none">
            <a:noAutofit/>
          </a:bodyPr>
          <a:lstStyle>
            <a:lvl1pPr marL="0" indent="0" algn="ctr">
              <a:buFont typeface="Arial" panose="020B0604020202020204" pitchFamily="34" charset="0"/>
              <a:buNone/>
              <a:defRPr sz="1400" b="0">
                <a:solidFill>
                  <a:schemeClr val="tx2"/>
                </a:solidFill>
              </a:defRPr>
            </a:lvl1pPr>
          </a:lstStyle>
          <a:p>
            <a:r>
              <a:rPr lang="en-US" dirty="0"/>
              <a:t> </a:t>
            </a:r>
          </a:p>
        </p:txBody>
      </p:sp>
      <p:sp>
        <p:nvSpPr>
          <p:cNvPr id="7" name="Picture Placeholder 5">
            <a:extLst>
              <a:ext uri="{FF2B5EF4-FFF2-40B4-BE49-F238E27FC236}">
                <a16:creationId xmlns:a16="http://schemas.microsoft.com/office/drawing/2014/main" id="{56E3B714-E474-DF44-809D-E8B7EFED3019}"/>
              </a:ext>
            </a:extLst>
          </p:cNvPr>
          <p:cNvSpPr>
            <a:spLocks noGrp="1"/>
          </p:cNvSpPr>
          <p:nvPr>
            <p:ph type="pic" sz="quarter" idx="13" hasCustomPrompt="1"/>
          </p:nvPr>
        </p:nvSpPr>
        <p:spPr>
          <a:xfrm>
            <a:off x="6965950" y="1"/>
            <a:ext cx="5227638" cy="6857999"/>
          </a:xfrm>
          <a:pattFill prst="pct30">
            <a:fgClr>
              <a:schemeClr val="bg1"/>
            </a:fgClr>
            <a:bgClr>
              <a:schemeClr val="bg1">
                <a:lumMod val="8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
        <p:nvSpPr>
          <p:cNvPr id="2" name="Content Placeholder 2">
            <a:extLst>
              <a:ext uri="{FF2B5EF4-FFF2-40B4-BE49-F238E27FC236}">
                <a16:creationId xmlns:a16="http://schemas.microsoft.com/office/drawing/2014/main" id="{04F1C3D9-FC76-E4A8-1F2F-607CDF23ABA8}"/>
              </a:ext>
            </a:extLst>
          </p:cNvPr>
          <p:cNvSpPr>
            <a:spLocks noGrp="1"/>
          </p:cNvSpPr>
          <p:nvPr>
            <p:ph idx="16" hasCustomPrompt="1"/>
          </p:nvPr>
        </p:nvSpPr>
        <p:spPr>
          <a:xfrm>
            <a:off x="585789" y="1711326"/>
            <a:ext cx="5218111" cy="1143000"/>
          </a:xfrm>
        </p:spPr>
        <p:txBody>
          <a:bodyPr wrap="square" lIns="0" tIns="0" rIns="0" bIns="0" anchor="t" anchorCtr="0">
            <a:noAutofit/>
          </a:bodyPr>
          <a:lstStyle>
            <a:lvl1pPr marL="0" indent="0" algn="l">
              <a:lnSpc>
                <a:spcPct val="100000"/>
              </a:lnSpc>
              <a:spcBef>
                <a:spcPts val="0"/>
              </a:spcBef>
              <a:spcAft>
                <a:spcPts val="0"/>
              </a:spcAft>
              <a:buFontTx/>
              <a:buNone/>
              <a:defRPr sz="3600" b="0" spc="5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a:t>
            </a:r>
          </a:p>
          <a:p>
            <a:pPr lvl="0"/>
            <a:r>
              <a:rPr lang="en-GB" dirty="0" err="1"/>
              <a:t>DOLOR</a:t>
            </a:r>
            <a:r>
              <a:rPr lang="en-GB" dirty="0"/>
              <a:t> SIT </a:t>
            </a:r>
            <a:r>
              <a:rPr lang="en-GB" dirty="0" err="1"/>
              <a:t>AMET</a:t>
            </a:r>
            <a:endParaRPr lang="en-GB" dirty="0"/>
          </a:p>
        </p:txBody>
      </p:sp>
      <p:sp>
        <p:nvSpPr>
          <p:cNvPr id="3" name="Content Placeholder 2">
            <a:extLst>
              <a:ext uri="{FF2B5EF4-FFF2-40B4-BE49-F238E27FC236}">
                <a16:creationId xmlns:a16="http://schemas.microsoft.com/office/drawing/2014/main" id="{61EB41E2-9973-6101-72A6-3A3A657DD250}"/>
              </a:ext>
            </a:extLst>
          </p:cNvPr>
          <p:cNvSpPr>
            <a:spLocks noGrp="1"/>
          </p:cNvSpPr>
          <p:nvPr>
            <p:ph idx="17" hasCustomPrompt="1"/>
          </p:nvPr>
        </p:nvSpPr>
        <p:spPr>
          <a:xfrm>
            <a:off x="585789" y="1"/>
            <a:ext cx="5218111" cy="1143000"/>
          </a:xfrm>
        </p:spPr>
        <p:txBody>
          <a:bodyPr wrap="square" lIns="0" tIns="0" rIns="0" bIns="0" anchor="ctr" anchorCtr="0">
            <a:noAutofit/>
          </a:bodyPr>
          <a:lstStyle>
            <a:lvl1pPr marL="0" indent="0" algn="l">
              <a:lnSpc>
                <a:spcPct val="100000"/>
              </a:lnSpc>
              <a:spcBef>
                <a:spcPts val="0"/>
              </a:spcBef>
              <a:buFontTx/>
              <a:buNone/>
              <a:defRPr sz="1600" spc="200" baseline="0">
                <a:solidFill>
                  <a:schemeClr val="bg1">
                    <a:alpha val="7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a:t>
            </a:r>
          </a:p>
        </p:txBody>
      </p:sp>
      <p:sp>
        <p:nvSpPr>
          <p:cNvPr id="4" name="Content Placeholder 2">
            <a:extLst>
              <a:ext uri="{FF2B5EF4-FFF2-40B4-BE49-F238E27FC236}">
                <a16:creationId xmlns:a16="http://schemas.microsoft.com/office/drawing/2014/main" id="{07E8DB48-CA42-124E-0A10-2730614F7105}"/>
              </a:ext>
            </a:extLst>
          </p:cNvPr>
          <p:cNvSpPr>
            <a:spLocks noGrp="1"/>
          </p:cNvSpPr>
          <p:nvPr>
            <p:ph idx="18" hasCustomPrompt="1"/>
          </p:nvPr>
        </p:nvSpPr>
        <p:spPr>
          <a:xfrm>
            <a:off x="862149" y="3997325"/>
            <a:ext cx="4979355" cy="1864866"/>
          </a:xfrm>
        </p:spPr>
        <p:txBody>
          <a:bodyPr wrap="square" lIns="0" tIns="0" rIns="0" bIns="0" anchor="t" anchorCtr="0">
            <a:noAutofit/>
          </a:bodyPr>
          <a:lstStyle>
            <a:lvl1pPr marL="0" indent="0" algn="l">
              <a:lnSpc>
                <a:spcPct val="110000"/>
              </a:lnSpc>
              <a:spcBef>
                <a:spcPts val="0"/>
              </a:spcBef>
              <a:spcAft>
                <a:spcPts val="0"/>
              </a:spcAft>
              <a:buFontTx/>
              <a:buNone/>
              <a:defRPr sz="1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Tree>
    <p:extLst>
      <p:ext uri="{BB962C8B-B14F-4D97-AF65-F5344CB8AC3E}">
        <p14:creationId xmlns:p14="http://schemas.microsoft.com/office/powerpoint/2010/main" val="96921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3">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E533A499-0C0C-724B-B65E-42A9B36C9291}"/>
              </a:ext>
            </a:extLst>
          </p:cNvPr>
          <p:cNvSpPr>
            <a:spLocks noGrp="1"/>
          </p:cNvSpPr>
          <p:nvPr>
            <p:ph type="pic" sz="quarter" idx="15" hasCustomPrompt="1"/>
          </p:nvPr>
        </p:nvSpPr>
        <p:spPr>
          <a:xfrm>
            <a:off x="0" y="0"/>
            <a:ext cx="4060825" cy="6857999"/>
          </a:xfrm>
          <a:solidFill>
            <a:schemeClr val="tx2"/>
          </a:solidFill>
        </p:spPr>
        <p:txBody>
          <a:bodyPr wrap="none">
            <a:noAutofit/>
          </a:bodyPr>
          <a:lstStyle>
            <a:lvl1pPr marL="0" indent="0" algn="ctr">
              <a:buFont typeface="Arial" panose="020B0604020202020204" pitchFamily="34" charset="0"/>
              <a:buNone/>
              <a:defRPr sz="1400" b="0">
                <a:solidFill>
                  <a:schemeClr val="tx2"/>
                </a:solidFill>
              </a:defRPr>
            </a:lvl1pPr>
          </a:lstStyle>
          <a:p>
            <a:r>
              <a:rPr lang="en-US" dirty="0"/>
              <a:t> </a:t>
            </a:r>
          </a:p>
        </p:txBody>
      </p:sp>
      <p:sp>
        <p:nvSpPr>
          <p:cNvPr id="7" name="Picture Placeholder 5">
            <a:extLst>
              <a:ext uri="{FF2B5EF4-FFF2-40B4-BE49-F238E27FC236}">
                <a16:creationId xmlns:a16="http://schemas.microsoft.com/office/drawing/2014/main" id="{56E3B714-E474-DF44-809D-E8B7EFED3019}"/>
              </a:ext>
            </a:extLst>
          </p:cNvPr>
          <p:cNvSpPr>
            <a:spLocks noGrp="1"/>
          </p:cNvSpPr>
          <p:nvPr>
            <p:ph type="pic" sz="quarter" idx="13" hasCustomPrompt="1"/>
          </p:nvPr>
        </p:nvSpPr>
        <p:spPr>
          <a:xfrm>
            <a:off x="4060825" y="1"/>
            <a:ext cx="8132763" cy="6857999"/>
          </a:xfrm>
          <a:pattFill prst="pct30">
            <a:fgClr>
              <a:schemeClr val="bg1"/>
            </a:fgClr>
            <a:bgClr>
              <a:schemeClr val="bg1">
                <a:lumMod val="85000"/>
              </a:schemeClr>
            </a:bgClr>
          </a:pattFill>
        </p:spPr>
        <p:txBody>
          <a:bodyPr anchor="ctr" anchorCtr="0">
            <a:normAutofit/>
          </a:bodyPr>
          <a:lstStyle>
            <a:lvl1pPr marL="0" indent="0" algn="ctr">
              <a:buFontTx/>
              <a:buNone/>
              <a:defRPr sz="1400" b="0">
                <a:solidFill>
                  <a:schemeClr val="tx1"/>
                </a:solidFill>
              </a:defRPr>
            </a:lvl1pPr>
          </a:lstStyle>
          <a:p>
            <a:r>
              <a:rPr lang="en-US" dirty="0"/>
              <a:t>Drag picture to placeholder or click icon to add</a:t>
            </a:r>
          </a:p>
        </p:txBody>
      </p:sp>
      <p:sp>
        <p:nvSpPr>
          <p:cNvPr id="2" name="Content Placeholder 2">
            <a:extLst>
              <a:ext uri="{FF2B5EF4-FFF2-40B4-BE49-F238E27FC236}">
                <a16:creationId xmlns:a16="http://schemas.microsoft.com/office/drawing/2014/main" id="{DF8D16BC-7C3B-D5DA-6378-545F11638422}"/>
              </a:ext>
            </a:extLst>
          </p:cNvPr>
          <p:cNvSpPr>
            <a:spLocks noGrp="1"/>
          </p:cNvSpPr>
          <p:nvPr>
            <p:ph idx="16" hasCustomPrompt="1"/>
          </p:nvPr>
        </p:nvSpPr>
        <p:spPr>
          <a:xfrm>
            <a:off x="585789" y="1711325"/>
            <a:ext cx="2881311" cy="4318413"/>
          </a:xfrm>
        </p:spPr>
        <p:txBody>
          <a:bodyPr wrap="square" lIns="0" tIns="0" rIns="0" bIns="0" anchor="t" anchorCtr="0">
            <a:noAutofit/>
          </a:bodyPr>
          <a:lstStyle>
            <a:lvl1pPr marL="0" indent="0" algn="l">
              <a:lnSpc>
                <a:spcPct val="100000"/>
              </a:lnSpc>
              <a:spcBef>
                <a:spcPts val="0"/>
              </a:spcBef>
              <a:spcAft>
                <a:spcPts val="0"/>
              </a:spcAft>
              <a:buFontTx/>
              <a:buNone/>
              <a:defRPr sz="3600" b="0" spc="5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a:t>
            </a:r>
          </a:p>
          <a:p>
            <a:pPr lvl="0"/>
            <a:r>
              <a:rPr lang="en-GB" dirty="0" err="1"/>
              <a:t>DOLOR</a:t>
            </a:r>
            <a:r>
              <a:rPr lang="en-GB" dirty="0"/>
              <a:t> SIT </a:t>
            </a:r>
            <a:r>
              <a:rPr lang="en-GB" dirty="0" err="1"/>
              <a:t>AMET</a:t>
            </a:r>
            <a:endParaRPr lang="en-GB" dirty="0"/>
          </a:p>
        </p:txBody>
      </p:sp>
      <p:sp>
        <p:nvSpPr>
          <p:cNvPr id="3" name="Content Placeholder 2">
            <a:extLst>
              <a:ext uri="{FF2B5EF4-FFF2-40B4-BE49-F238E27FC236}">
                <a16:creationId xmlns:a16="http://schemas.microsoft.com/office/drawing/2014/main" id="{D9F314FB-8D2B-F5C9-CF4F-4D873A7FE2D1}"/>
              </a:ext>
            </a:extLst>
          </p:cNvPr>
          <p:cNvSpPr>
            <a:spLocks noGrp="1"/>
          </p:cNvSpPr>
          <p:nvPr>
            <p:ph idx="17" hasCustomPrompt="1"/>
          </p:nvPr>
        </p:nvSpPr>
        <p:spPr>
          <a:xfrm>
            <a:off x="585789" y="1"/>
            <a:ext cx="2881311" cy="1143000"/>
          </a:xfrm>
        </p:spPr>
        <p:txBody>
          <a:bodyPr wrap="square" lIns="0" tIns="0" rIns="0" bIns="0" anchor="ctr" anchorCtr="0">
            <a:noAutofit/>
          </a:bodyPr>
          <a:lstStyle>
            <a:lvl1pPr marL="0" indent="0" algn="l">
              <a:lnSpc>
                <a:spcPct val="100000"/>
              </a:lnSpc>
              <a:spcBef>
                <a:spcPts val="0"/>
              </a:spcBef>
              <a:buFontTx/>
              <a:buNone/>
              <a:defRPr sz="1600" spc="200" baseline="0">
                <a:solidFill>
                  <a:schemeClr val="bg1">
                    <a:alpha val="7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a:t>
            </a:r>
          </a:p>
        </p:txBody>
      </p:sp>
    </p:spTree>
    <p:extLst>
      <p:ext uri="{BB962C8B-B14F-4D97-AF65-F5344CB8AC3E}">
        <p14:creationId xmlns:p14="http://schemas.microsoft.com/office/powerpoint/2010/main" val="4158208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_3">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E533A499-0C0C-724B-B65E-42A9B36C9291}"/>
              </a:ext>
            </a:extLst>
          </p:cNvPr>
          <p:cNvSpPr>
            <a:spLocks noGrp="1"/>
          </p:cNvSpPr>
          <p:nvPr>
            <p:ph type="pic" sz="quarter" idx="15" hasCustomPrompt="1"/>
          </p:nvPr>
        </p:nvSpPr>
        <p:spPr>
          <a:xfrm>
            <a:off x="0" y="0"/>
            <a:ext cx="4060825" cy="6857999"/>
          </a:xfrm>
          <a:solidFill>
            <a:schemeClr val="tx2"/>
          </a:solidFill>
        </p:spPr>
        <p:txBody>
          <a:bodyPr wrap="none">
            <a:noAutofit/>
          </a:bodyPr>
          <a:lstStyle>
            <a:lvl1pPr marL="0" indent="0" algn="ctr">
              <a:buFont typeface="Arial" panose="020B0604020202020204" pitchFamily="34" charset="0"/>
              <a:buNone/>
              <a:defRPr sz="1400" b="0">
                <a:solidFill>
                  <a:schemeClr val="tx2"/>
                </a:solidFill>
              </a:defRPr>
            </a:lvl1pPr>
          </a:lstStyle>
          <a:p>
            <a:r>
              <a:rPr lang="en-US" dirty="0"/>
              <a:t> </a:t>
            </a:r>
          </a:p>
        </p:txBody>
      </p:sp>
      <p:sp>
        <p:nvSpPr>
          <p:cNvPr id="2" name="Content Placeholder 2">
            <a:extLst>
              <a:ext uri="{FF2B5EF4-FFF2-40B4-BE49-F238E27FC236}">
                <a16:creationId xmlns:a16="http://schemas.microsoft.com/office/drawing/2014/main" id="{DF8D16BC-7C3B-D5DA-6378-545F11638422}"/>
              </a:ext>
            </a:extLst>
          </p:cNvPr>
          <p:cNvSpPr>
            <a:spLocks noGrp="1"/>
          </p:cNvSpPr>
          <p:nvPr>
            <p:ph idx="16" hasCustomPrompt="1"/>
          </p:nvPr>
        </p:nvSpPr>
        <p:spPr>
          <a:xfrm>
            <a:off x="585789" y="571499"/>
            <a:ext cx="2881311" cy="2854325"/>
          </a:xfrm>
        </p:spPr>
        <p:txBody>
          <a:bodyPr wrap="square" lIns="0" tIns="0" rIns="0" bIns="0" anchor="t" anchorCtr="0">
            <a:noAutofit/>
          </a:bodyPr>
          <a:lstStyle>
            <a:lvl1pPr marL="0" indent="0" algn="l">
              <a:lnSpc>
                <a:spcPct val="100000"/>
              </a:lnSpc>
              <a:spcBef>
                <a:spcPts val="0"/>
              </a:spcBef>
              <a:spcAft>
                <a:spcPts val="0"/>
              </a:spcAft>
              <a:buFontTx/>
              <a:buNone/>
              <a:defRPr sz="3600" b="0" spc="5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a:t>
            </a:r>
          </a:p>
          <a:p>
            <a:pPr lvl="0"/>
            <a:r>
              <a:rPr lang="en-GB" dirty="0" err="1"/>
              <a:t>DOLOR</a:t>
            </a:r>
            <a:r>
              <a:rPr lang="en-GB" dirty="0"/>
              <a:t> SIT </a:t>
            </a:r>
            <a:r>
              <a:rPr lang="en-GB" dirty="0" err="1"/>
              <a:t>AMET</a:t>
            </a:r>
            <a:endParaRPr lang="en-GB" dirty="0"/>
          </a:p>
        </p:txBody>
      </p:sp>
      <p:sp>
        <p:nvSpPr>
          <p:cNvPr id="4" name="Content Placeholder 2">
            <a:extLst>
              <a:ext uri="{FF2B5EF4-FFF2-40B4-BE49-F238E27FC236}">
                <a16:creationId xmlns:a16="http://schemas.microsoft.com/office/drawing/2014/main" id="{E57680E4-E79A-ED60-37D4-2ED3EB180506}"/>
              </a:ext>
            </a:extLst>
          </p:cNvPr>
          <p:cNvSpPr>
            <a:spLocks noGrp="1"/>
          </p:cNvSpPr>
          <p:nvPr>
            <p:ph idx="18" hasCustomPrompt="1"/>
          </p:nvPr>
        </p:nvSpPr>
        <p:spPr>
          <a:xfrm>
            <a:off x="4641850" y="2297872"/>
            <a:ext cx="2905125" cy="2839278"/>
          </a:xfrm>
        </p:spPr>
        <p:txBody>
          <a:bodyPr wrap="square" lIns="0" tIns="0" rIns="0" bIns="0" anchor="t" anchorCtr="0">
            <a:noAutofit/>
          </a:bodyPr>
          <a:lstStyle>
            <a:lvl1pPr marL="0" indent="0" algn="l">
              <a:lnSpc>
                <a:spcPct val="110000"/>
              </a:lnSpc>
              <a:spcBef>
                <a:spcPts val="0"/>
              </a:spcBef>
              <a:spcAft>
                <a:spcPts val="0"/>
              </a:spcAft>
              <a:buFontTx/>
              <a:buNone/>
              <a:defRPr sz="18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.w</a:t>
            </a:r>
          </a:p>
        </p:txBody>
      </p:sp>
      <p:sp>
        <p:nvSpPr>
          <p:cNvPr id="5" name="Content Placeholder 2">
            <a:extLst>
              <a:ext uri="{FF2B5EF4-FFF2-40B4-BE49-F238E27FC236}">
                <a16:creationId xmlns:a16="http://schemas.microsoft.com/office/drawing/2014/main" id="{E50DB17F-5BB9-0FE7-AC15-24B42EB2700E}"/>
              </a:ext>
            </a:extLst>
          </p:cNvPr>
          <p:cNvSpPr>
            <a:spLocks noGrp="1"/>
          </p:cNvSpPr>
          <p:nvPr>
            <p:ph idx="19" hasCustomPrompt="1"/>
          </p:nvPr>
        </p:nvSpPr>
        <p:spPr>
          <a:xfrm>
            <a:off x="8112224" y="2297872"/>
            <a:ext cx="2905125" cy="2839278"/>
          </a:xfrm>
        </p:spPr>
        <p:txBody>
          <a:bodyPr wrap="square" lIns="0" tIns="0" rIns="0" bIns="0" anchor="t" anchorCtr="0">
            <a:noAutofit/>
          </a:bodyPr>
          <a:lstStyle>
            <a:lvl1pPr marL="0" indent="0" algn="l">
              <a:lnSpc>
                <a:spcPct val="110000"/>
              </a:lnSpc>
              <a:spcBef>
                <a:spcPts val="0"/>
              </a:spcBef>
              <a:spcAft>
                <a:spcPts val="0"/>
              </a:spcAft>
              <a:buFontTx/>
              <a:buNone/>
              <a:defRPr sz="18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.w</a:t>
            </a:r>
          </a:p>
        </p:txBody>
      </p:sp>
      <p:sp>
        <p:nvSpPr>
          <p:cNvPr id="9" name="Picture Placeholder 5">
            <a:extLst>
              <a:ext uri="{FF2B5EF4-FFF2-40B4-BE49-F238E27FC236}">
                <a16:creationId xmlns:a16="http://schemas.microsoft.com/office/drawing/2014/main" id="{2C0249CA-475F-A1D2-3CB0-080F30C3B5D6}"/>
              </a:ext>
            </a:extLst>
          </p:cNvPr>
          <p:cNvSpPr>
            <a:spLocks noGrp="1"/>
          </p:cNvSpPr>
          <p:nvPr>
            <p:ph type="pic" sz="quarter" idx="13" hasCustomPrompt="1"/>
          </p:nvPr>
        </p:nvSpPr>
        <p:spPr>
          <a:xfrm>
            <a:off x="1588" y="3425825"/>
            <a:ext cx="4059238" cy="3425826"/>
          </a:xfrm>
          <a:pattFill prst="pct30">
            <a:fgClr>
              <a:schemeClr val="bg1"/>
            </a:fgClr>
            <a:bgClr>
              <a:schemeClr val="bg1">
                <a:lumMod val="8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Tree>
    <p:extLst>
      <p:ext uri="{BB962C8B-B14F-4D97-AF65-F5344CB8AC3E}">
        <p14:creationId xmlns:p14="http://schemas.microsoft.com/office/powerpoint/2010/main" val="2830513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_3">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E533A499-0C0C-724B-B65E-42A9B36C9291}"/>
              </a:ext>
            </a:extLst>
          </p:cNvPr>
          <p:cNvSpPr>
            <a:spLocks noGrp="1"/>
          </p:cNvSpPr>
          <p:nvPr>
            <p:ph type="pic" sz="quarter" idx="15" hasCustomPrompt="1"/>
          </p:nvPr>
        </p:nvSpPr>
        <p:spPr>
          <a:xfrm>
            <a:off x="0" y="0"/>
            <a:ext cx="12192000" cy="1711325"/>
          </a:xfrm>
          <a:solidFill>
            <a:schemeClr val="tx2"/>
          </a:solidFill>
        </p:spPr>
        <p:txBody>
          <a:bodyPr wrap="none">
            <a:noAutofit/>
          </a:bodyPr>
          <a:lstStyle>
            <a:lvl1pPr marL="0" indent="0" algn="ctr">
              <a:buFont typeface="Arial" panose="020B0604020202020204" pitchFamily="34" charset="0"/>
              <a:buNone/>
              <a:defRPr sz="1400" b="0">
                <a:solidFill>
                  <a:schemeClr val="tx2"/>
                </a:solidFill>
              </a:defRPr>
            </a:lvl1pPr>
          </a:lstStyle>
          <a:p>
            <a:r>
              <a:rPr lang="en-US" dirty="0"/>
              <a:t> </a:t>
            </a:r>
          </a:p>
        </p:txBody>
      </p:sp>
      <p:sp>
        <p:nvSpPr>
          <p:cNvPr id="2" name="Content Placeholder 2">
            <a:extLst>
              <a:ext uri="{FF2B5EF4-FFF2-40B4-BE49-F238E27FC236}">
                <a16:creationId xmlns:a16="http://schemas.microsoft.com/office/drawing/2014/main" id="{DF8D16BC-7C3B-D5DA-6378-545F11638422}"/>
              </a:ext>
            </a:extLst>
          </p:cNvPr>
          <p:cNvSpPr>
            <a:spLocks noGrp="1"/>
          </p:cNvSpPr>
          <p:nvPr>
            <p:ph idx="16" hasCustomPrompt="1"/>
          </p:nvPr>
        </p:nvSpPr>
        <p:spPr>
          <a:xfrm>
            <a:off x="585789" y="571500"/>
            <a:ext cx="11028361" cy="571500"/>
          </a:xfrm>
        </p:spPr>
        <p:txBody>
          <a:bodyPr wrap="square" lIns="0" tIns="0" rIns="0" bIns="0" anchor="t" anchorCtr="0">
            <a:noAutofit/>
          </a:bodyPr>
          <a:lstStyle>
            <a:lvl1pPr marL="0" indent="0" algn="l">
              <a:lnSpc>
                <a:spcPct val="100000"/>
              </a:lnSpc>
              <a:spcBef>
                <a:spcPts val="0"/>
              </a:spcBef>
              <a:spcAft>
                <a:spcPts val="0"/>
              </a:spcAft>
              <a:buFontTx/>
              <a:buNone/>
              <a:defRPr sz="3600" b="0" spc="5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 </a:t>
            </a:r>
            <a:r>
              <a:rPr lang="en-GB" dirty="0" err="1"/>
              <a:t>DOLOR</a:t>
            </a:r>
            <a:r>
              <a:rPr lang="en-GB" dirty="0"/>
              <a:t> SIT </a:t>
            </a:r>
            <a:r>
              <a:rPr lang="en-GB" dirty="0" err="1"/>
              <a:t>AMET</a:t>
            </a:r>
            <a:endParaRPr lang="en-GB" dirty="0"/>
          </a:p>
        </p:txBody>
      </p:sp>
      <p:sp>
        <p:nvSpPr>
          <p:cNvPr id="4" name="Content Placeholder 2">
            <a:extLst>
              <a:ext uri="{FF2B5EF4-FFF2-40B4-BE49-F238E27FC236}">
                <a16:creationId xmlns:a16="http://schemas.microsoft.com/office/drawing/2014/main" id="{E57680E4-E79A-ED60-37D4-2ED3EB180506}"/>
              </a:ext>
            </a:extLst>
          </p:cNvPr>
          <p:cNvSpPr>
            <a:spLocks noGrp="1"/>
          </p:cNvSpPr>
          <p:nvPr>
            <p:ph idx="18" hasCustomPrompt="1"/>
          </p:nvPr>
        </p:nvSpPr>
        <p:spPr>
          <a:xfrm>
            <a:off x="4641850" y="2297872"/>
            <a:ext cx="2905125" cy="2839278"/>
          </a:xfrm>
        </p:spPr>
        <p:txBody>
          <a:bodyPr wrap="square" lIns="0" tIns="0" rIns="0" bIns="0" anchor="t" anchorCtr="0">
            <a:noAutofit/>
          </a:bodyPr>
          <a:lstStyle>
            <a:lvl1pPr marL="0" indent="0" algn="l">
              <a:lnSpc>
                <a:spcPct val="110000"/>
              </a:lnSpc>
              <a:spcBef>
                <a:spcPts val="0"/>
              </a:spcBef>
              <a:spcAft>
                <a:spcPts val="0"/>
              </a:spcAft>
              <a:buFontTx/>
              <a:buNone/>
              <a:defRPr sz="18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.w</a:t>
            </a:r>
          </a:p>
        </p:txBody>
      </p:sp>
      <p:sp>
        <p:nvSpPr>
          <p:cNvPr id="5" name="Content Placeholder 2">
            <a:extLst>
              <a:ext uri="{FF2B5EF4-FFF2-40B4-BE49-F238E27FC236}">
                <a16:creationId xmlns:a16="http://schemas.microsoft.com/office/drawing/2014/main" id="{E50DB17F-5BB9-0FE7-AC15-24B42EB2700E}"/>
              </a:ext>
            </a:extLst>
          </p:cNvPr>
          <p:cNvSpPr>
            <a:spLocks noGrp="1"/>
          </p:cNvSpPr>
          <p:nvPr>
            <p:ph idx="19" hasCustomPrompt="1"/>
          </p:nvPr>
        </p:nvSpPr>
        <p:spPr>
          <a:xfrm>
            <a:off x="8112224" y="2297872"/>
            <a:ext cx="2905125" cy="2839278"/>
          </a:xfrm>
        </p:spPr>
        <p:txBody>
          <a:bodyPr wrap="square" lIns="0" tIns="0" rIns="0" bIns="0" anchor="t" anchorCtr="0">
            <a:noAutofit/>
          </a:bodyPr>
          <a:lstStyle>
            <a:lvl1pPr marL="0" indent="0" algn="l">
              <a:lnSpc>
                <a:spcPct val="110000"/>
              </a:lnSpc>
              <a:spcBef>
                <a:spcPts val="0"/>
              </a:spcBef>
              <a:spcAft>
                <a:spcPts val="0"/>
              </a:spcAft>
              <a:buFontTx/>
              <a:buNone/>
              <a:defRPr sz="18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.w</a:t>
            </a:r>
          </a:p>
        </p:txBody>
      </p:sp>
      <p:sp>
        <p:nvSpPr>
          <p:cNvPr id="9" name="Picture Placeholder 5">
            <a:extLst>
              <a:ext uri="{FF2B5EF4-FFF2-40B4-BE49-F238E27FC236}">
                <a16:creationId xmlns:a16="http://schemas.microsoft.com/office/drawing/2014/main" id="{2C0249CA-475F-A1D2-3CB0-080F30C3B5D6}"/>
              </a:ext>
            </a:extLst>
          </p:cNvPr>
          <p:cNvSpPr>
            <a:spLocks noGrp="1"/>
          </p:cNvSpPr>
          <p:nvPr>
            <p:ph type="pic" sz="quarter" idx="13" hasCustomPrompt="1"/>
          </p:nvPr>
        </p:nvSpPr>
        <p:spPr>
          <a:xfrm>
            <a:off x="1588" y="1711325"/>
            <a:ext cx="4059238" cy="5140326"/>
          </a:xfrm>
          <a:pattFill prst="pct30">
            <a:fgClr>
              <a:schemeClr val="bg1"/>
            </a:fgClr>
            <a:bgClr>
              <a:schemeClr val="bg1">
                <a:lumMod val="85000"/>
              </a:schemeClr>
            </a:bgClr>
          </a:pattFill>
        </p:spPr>
        <p:txBody>
          <a:bodyPr anchor="ctr" anchorCtr="0">
            <a:normAutofit/>
          </a:bodyPr>
          <a:lstStyle>
            <a:lvl1pPr marL="0" indent="0" algn="ctr">
              <a:buNone/>
              <a:defRPr sz="1400" b="0">
                <a:solidFill>
                  <a:schemeClr val="tx1"/>
                </a:solidFill>
              </a:defRPr>
            </a:lvl1pPr>
          </a:lstStyle>
          <a:p>
            <a:r>
              <a:rPr lang="en-US" dirty="0"/>
              <a:t>Drag picture to placeholder or click icon to add</a:t>
            </a:r>
          </a:p>
        </p:txBody>
      </p:sp>
    </p:spTree>
    <p:extLst>
      <p:ext uri="{BB962C8B-B14F-4D97-AF65-F5344CB8AC3E}">
        <p14:creationId xmlns:p14="http://schemas.microsoft.com/office/powerpoint/2010/main" val="2831018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60ED6C-77DF-1541-8BA0-1EFD272D1B5E}"/>
              </a:ext>
            </a:extLst>
          </p:cNvPr>
          <p:cNvSpPr>
            <a:spLocks noGrp="1"/>
          </p:cNvSpPr>
          <p:nvPr>
            <p:ph type="title"/>
          </p:nvPr>
        </p:nvSpPr>
        <p:spPr>
          <a:xfrm>
            <a:off x="581025" y="571500"/>
            <a:ext cx="11033126" cy="1139825"/>
          </a:xfrm>
          <a:prstGeom prst="rect">
            <a:avLst/>
          </a:prstGeom>
        </p:spPr>
        <p:txBody>
          <a:bodyPr vert="horz" lIns="0" tIns="0" rIns="0" bIns="0" rtlCol="0" anchor="t" anchorCtr="0">
            <a:noAutofit/>
          </a:bodyPr>
          <a:lstStyle/>
          <a:p>
            <a:r>
              <a:rPr lang="en-GB" dirty="0"/>
              <a:t>CLICK TO EDIT</a:t>
            </a:r>
            <a:br>
              <a:rPr lang="en-GB" dirty="0"/>
            </a:br>
            <a:r>
              <a:rPr lang="en-GB" dirty="0"/>
              <a:t>MASTER TITLE STYLE</a:t>
            </a:r>
            <a:endParaRPr lang="en-LV" dirty="0"/>
          </a:p>
        </p:txBody>
      </p:sp>
      <p:sp>
        <p:nvSpPr>
          <p:cNvPr id="3" name="Text Placeholder 2">
            <a:extLst>
              <a:ext uri="{FF2B5EF4-FFF2-40B4-BE49-F238E27FC236}">
                <a16:creationId xmlns:a16="http://schemas.microsoft.com/office/drawing/2014/main" id="{56105D50-6771-BD45-B1CA-614B10E35E1F}"/>
              </a:ext>
            </a:extLst>
          </p:cNvPr>
          <p:cNvSpPr>
            <a:spLocks noGrp="1"/>
          </p:cNvSpPr>
          <p:nvPr>
            <p:ph type="body" idx="1"/>
          </p:nvPr>
        </p:nvSpPr>
        <p:spPr>
          <a:xfrm>
            <a:off x="581025" y="2287587"/>
            <a:ext cx="11033125" cy="3421063"/>
          </a:xfrm>
          <a:prstGeom prst="rect">
            <a:avLst/>
          </a:prstGeom>
        </p:spPr>
        <p:txBody>
          <a:bodyPr vert="horz" lIns="0" tIns="0" rIns="0" bIns="0" rtlCol="0">
            <a:normAutofit/>
          </a:bodyPr>
          <a:lstStyle/>
          <a:p>
            <a:pPr lvl="0"/>
            <a:r>
              <a:rPr lang="en-GB" dirty="0"/>
              <a:t>Click to edit Master text styles</a:t>
            </a:r>
          </a:p>
        </p:txBody>
      </p:sp>
    </p:spTree>
    <p:extLst>
      <p:ext uri="{BB962C8B-B14F-4D97-AF65-F5344CB8AC3E}">
        <p14:creationId xmlns:p14="http://schemas.microsoft.com/office/powerpoint/2010/main" val="4024797190"/>
      </p:ext>
    </p:extLst>
  </p:cSld>
  <p:clrMap bg1="lt1" tx1="dk1" bg2="lt2" tx2="dk2" accent1="accent1" accent2="accent2" accent3="accent3" accent4="accent4" accent5="accent5" accent6="accent6" hlink="hlink" folHlink="folHlink"/>
  <p:sldLayoutIdLst>
    <p:sldLayoutId id="2147483880" r:id="rId1"/>
    <p:sldLayoutId id="2147483877" r:id="rId2"/>
    <p:sldLayoutId id="2147483878" r:id="rId3"/>
    <p:sldLayoutId id="2147483671" r:id="rId4"/>
    <p:sldLayoutId id="2147483879" r:id="rId5"/>
    <p:sldLayoutId id="2147483650" r:id="rId6"/>
    <p:sldLayoutId id="2147483672" r:id="rId7"/>
    <p:sldLayoutId id="2147483881" r:id="rId8"/>
    <p:sldLayoutId id="2147483882" r:id="rId9"/>
    <p:sldLayoutId id="2147483664" r:id="rId10"/>
    <p:sldLayoutId id="2147483663" r:id="rId11"/>
  </p:sldLayoutIdLst>
  <p:txStyles>
    <p:titleStyle>
      <a:lvl1pPr algn="l" defTabSz="914400" rtl="0" eaLnBrk="1" latinLnBrk="0" hangingPunct="1">
        <a:lnSpc>
          <a:spcPct val="100000"/>
        </a:lnSpc>
        <a:spcBef>
          <a:spcPct val="0"/>
        </a:spcBef>
        <a:buNone/>
        <a:defRPr sz="3600" b="0" i="0" kern="1200" baseline="0">
          <a:solidFill>
            <a:schemeClr val="tx1"/>
          </a:solidFill>
          <a:latin typeface="Verdana" panose="020B0604030504040204" pitchFamily="34" charset="0"/>
          <a:ea typeface="+mj-ea"/>
          <a:cs typeface="Arial" panose="020B0604020202020204" pitchFamily="34" charset="0"/>
        </a:defRPr>
      </a:lvl1pPr>
    </p:titleStyle>
    <p:body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userDrawn="1">
          <p15:clr>
            <a:srgbClr val="F26B43"/>
          </p15:clr>
        </p15:guide>
        <p15:guide id="11" userDrawn="1">
          <p15:clr>
            <a:srgbClr val="F26B43"/>
          </p15:clr>
        </p15:guide>
        <p15:guide id="12" pos="366" userDrawn="1">
          <p15:clr>
            <a:srgbClr val="F26B43"/>
          </p15:clr>
        </p15:guide>
        <p15:guide id="13" pos="731" userDrawn="1">
          <p15:clr>
            <a:srgbClr val="F26B43"/>
          </p15:clr>
        </p15:guide>
        <p15:guide id="14" pos="1097" userDrawn="1">
          <p15:clr>
            <a:srgbClr val="F26B43"/>
          </p15:clr>
        </p15:guide>
        <p15:guide id="17" pos="2184" userDrawn="1">
          <p15:clr>
            <a:srgbClr val="F26B43"/>
          </p15:clr>
        </p15:guide>
        <p15:guide id="18" pos="2558" userDrawn="1">
          <p15:clr>
            <a:srgbClr val="F26B43"/>
          </p15:clr>
        </p15:guide>
        <p15:guide id="19" pos="2924" userDrawn="1">
          <p15:clr>
            <a:srgbClr val="F26B43"/>
          </p15:clr>
        </p15:guide>
        <p15:guide id="20" pos="3290" userDrawn="1">
          <p15:clr>
            <a:srgbClr val="F26B43"/>
          </p15:clr>
        </p15:guide>
        <p15:guide id="21" pos="3656" userDrawn="1">
          <p15:clr>
            <a:srgbClr val="F26B43"/>
          </p15:clr>
        </p15:guide>
        <p15:guide id="22" pos="4022" userDrawn="1">
          <p15:clr>
            <a:srgbClr val="F26B43"/>
          </p15:clr>
        </p15:guide>
        <p15:guide id="23" pos="4388" userDrawn="1">
          <p15:clr>
            <a:srgbClr val="F26B43"/>
          </p15:clr>
        </p15:guide>
        <p15:guide id="24" pos="4754" userDrawn="1">
          <p15:clr>
            <a:srgbClr val="F26B43"/>
          </p15:clr>
        </p15:guide>
        <p15:guide id="25" pos="5120" userDrawn="1">
          <p15:clr>
            <a:srgbClr val="F26B43"/>
          </p15:clr>
        </p15:guide>
        <p15:guide id="26" pos="5473" userDrawn="1">
          <p15:clr>
            <a:srgbClr val="F26B43"/>
          </p15:clr>
        </p15:guide>
        <p15:guide id="27" pos="5852" userDrawn="1">
          <p15:clr>
            <a:srgbClr val="F26B43"/>
          </p15:clr>
        </p15:guide>
        <p15:guide id="28" pos="6218" userDrawn="1">
          <p15:clr>
            <a:srgbClr val="F26B43"/>
          </p15:clr>
        </p15:guide>
        <p15:guide id="29" pos="6582" userDrawn="1">
          <p15:clr>
            <a:srgbClr val="F26B43"/>
          </p15:clr>
        </p15:guide>
        <p15:guide id="30" pos="6948" userDrawn="1">
          <p15:clr>
            <a:srgbClr val="F26B43"/>
          </p15:clr>
        </p15:guide>
        <p15:guide id="31" pos="7316" userDrawn="1">
          <p15:clr>
            <a:srgbClr val="F26B43"/>
          </p15:clr>
        </p15:guide>
        <p15:guide id="32" pos="7680" userDrawn="1">
          <p15:clr>
            <a:srgbClr val="F26B43"/>
          </p15:clr>
        </p15:guide>
        <p15:guide id="33" orient="horz" pos="360" userDrawn="1">
          <p15:clr>
            <a:srgbClr val="F26B43"/>
          </p15:clr>
        </p15:guide>
        <p15:guide id="34" orient="horz" pos="720" userDrawn="1">
          <p15:clr>
            <a:srgbClr val="F26B43"/>
          </p15:clr>
        </p15:guide>
        <p15:guide id="35" orient="horz" pos="1078" userDrawn="1">
          <p15:clr>
            <a:srgbClr val="F26B43"/>
          </p15:clr>
        </p15:guide>
        <p15:guide id="36" orient="horz" pos="1438" userDrawn="1">
          <p15:clr>
            <a:srgbClr val="F26B43"/>
          </p15:clr>
        </p15:guide>
        <p15:guide id="37" orient="horz" pos="1798" userDrawn="1">
          <p15:clr>
            <a:srgbClr val="F26B43"/>
          </p15:clr>
        </p15:guide>
        <p15:guide id="38" orient="horz" pos="2158" userDrawn="1">
          <p15:clr>
            <a:srgbClr val="F26B43"/>
          </p15:clr>
        </p15:guide>
        <p15:guide id="39" orient="horz" pos="2518" userDrawn="1">
          <p15:clr>
            <a:srgbClr val="F26B43"/>
          </p15:clr>
        </p15:guide>
        <p15:guide id="40" orient="horz" pos="2876" userDrawn="1">
          <p15:clr>
            <a:srgbClr val="F26B43"/>
          </p15:clr>
        </p15:guide>
        <p15:guide id="41" orient="horz" pos="3236" userDrawn="1">
          <p15:clr>
            <a:srgbClr val="F26B43"/>
          </p15:clr>
        </p15:guide>
        <p15:guide id="42" orient="horz" pos="3596" userDrawn="1">
          <p15:clr>
            <a:srgbClr val="F26B43"/>
          </p15:clr>
        </p15:guide>
        <p15:guide id="43" orient="horz" pos="3956" userDrawn="1">
          <p15:clr>
            <a:srgbClr val="F26B43"/>
          </p15:clr>
        </p15:guide>
        <p15:guide id="44" orient="horz" pos="4316" userDrawn="1">
          <p15:clr>
            <a:srgbClr val="F26B43"/>
          </p15:clr>
        </p15:guide>
        <p15:guide id="45" pos="1464" userDrawn="1">
          <p15:clr>
            <a:srgbClr val="F26B43"/>
          </p15:clr>
        </p15:guide>
        <p15:guide id="46" pos="183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4.emf"/><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8567F0-291B-1311-B2A9-7FF57F6F897C}"/>
              </a:ext>
            </a:extLst>
          </p:cNvPr>
          <p:cNvPicPr>
            <a:picLocks noChangeAspect="1"/>
          </p:cNvPicPr>
          <p:nvPr/>
        </p:nvPicPr>
        <p:blipFill>
          <a:blip r:embed="rId2">
            <a:alphaModFix amt="16000"/>
          </a:blip>
          <a:stretch>
            <a:fillRect/>
          </a:stretch>
        </p:blipFill>
        <p:spPr>
          <a:xfrm>
            <a:off x="-1" y="-1"/>
            <a:ext cx="15483173" cy="8709285"/>
          </a:xfrm>
          <a:prstGeom prst="rect">
            <a:avLst/>
          </a:prstGeom>
        </p:spPr>
      </p:pic>
      <p:sp>
        <p:nvSpPr>
          <p:cNvPr id="2" name="Content Placeholder 1">
            <a:extLst>
              <a:ext uri="{FF2B5EF4-FFF2-40B4-BE49-F238E27FC236}">
                <a16:creationId xmlns:a16="http://schemas.microsoft.com/office/drawing/2014/main" id="{18EA4C4F-6043-1CE7-17FF-70966F014744}"/>
              </a:ext>
            </a:extLst>
          </p:cNvPr>
          <p:cNvSpPr>
            <a:spLocks noGrp="1"/>
          </p:cNvSpPr>
          <p:nvPr>
            <p:ph idx="16"/>
          </p:nvPr>
        </p:nvSpPr>
        <p:spPr>
          <a:xfrm>
            <a:off x="1160462" y="2154265"/>
            <a:ext cx="9869487" cy="2403636"/>
          </a:xfrm>
        </p:spPr>
        <p:txBody>
          <a:bodyPr/>
          <a:lstStyle/>
          <a:p>
            <a:r>
              <a:rPr lang="lv-LV" sz="4300"/>
              <a:t>VIENOTS LATVIJAS</a:t>
            </a:r>
            <a:br>
              <a:rPr lang="lv-LV" sz="4300"/>
            </a:br>
            <a:r>
              <a:rPr lang="lv-LV" sz="4300"/>
              <a:t>SABIEDRISKAIS MEDIJS – </a:t>
            </a:r>
            <a:br>
              <a:rPr lang="lv-LV" sz="4300"/>
            </a:br>
            <a:r>
              <a:rPr lang="lv-LV" sz="4300" b="1"/>
              <a:t>IZVEIDE UN DARBĪBAS MĒRĶI</a:t>
            </a:r>
            <a:endParaRPr lang="en-LV" sz="4300"/>
          </a:p>
        </p:txBody>
      </p:sp>
      <p:sp>
        <p:nvSpPr>
          <p:cNvPr id="3" name="Content Placeholder 2">
            <a:extLst>
              <a:ext uri="{FF2B5EF4-FFF2-40B4-BE49-F238E27FC236}">
                <a16:creationId xmlns:a16="http://schemas.microsoft.com/office/drawing/2014/main" id="{7A517866-3C7C-5CED-1A23-A40B4EB48A1A}"/>
              </a:ext>
            </a:extLst>
          </p:cNvPr>
          <p:cNvSpPr>
            <a:spLocks noGrp="1"/>
          </p:cNvSpPr>
          <p:nvPr>
            <p:ph idx="17"/>
          </p:nvPr>
        </p:nvSpPr>
        <p:spPr>
          <a:xfrm>
            <a:off x="1471353" y="4565650"/>
            <a:ext cx="4145676" cy="1143000"/>
          </a:xfrm>
        </p:spPr>
        <p:txBody>
          <a:bodyPr anchor="ctr"/>
          <a:lstStyle/>
          <a:p>
            <a:pPr>
              <a:lnSpc>
                <a:spcPct val="110000"/>
              </a:lnSpc>
            </a:pPr>
            <a:r>
              <a:rPr lang="lv-LV" b="1"/>
              <a:t>SANITA UPLEJA-JEGERMANE,</a:t>
            </a:r>
          </a:p>
          <a:p>
            <a:pPr>
              <a:lnSpc>
                <a:spcPct val="110000"/>
              </a:lnSpc>
            </a:pPr>
            <a:r>
              <a:rPr lang="lv-LV"/>
              <a:t>SABIEDRISKO ELEKTRONISKO PLAŠSAZIŅAS LĪDZEKĻU PADOMES LOCEKLE</a:t>
            </a:r>
          </a:p>
        </p:txBody>
      </p:sp>
      <p:pic>
        <p:nvPicPr>
          <p:cNvPr id="4" name="Picture 3">
            <a:extLst>
              <a:ext uri="{FF2B5EF4-FFF2-40B4-BE49-F238E27FC236}">
                <a16:creationId xmlns:a16="http://schemas.microsoft.com/office/drawing/2014/main" id="{A6BA8A52-63E8-B632-5162-2AB912FB246B}"/>
              </a:ext>
            </a:extLst>
          </p:cNvPr>
          <p:cNvPicPr>
            <a:picLocks noChangeAspect="1"/>
          </p:cNvPicPr>
          <p:nvPr/>
        </p:nvPicPr>
        <p:blipFill>
          <a:blip r:embed="rId3"/>
          <a:stretch>
            <a:fillRect/>
          </a:stretch>
        </p:blipFill>
        <p:spPr>
          <a:xfrm>
            <a:off x="10120368" y="580836"/>
            <a:ext cx="1295341" cy="1154264"/>
          </a:xfrm>
          <a:prstGeom prst="rect">
            <a:avLst/>
          </a:prstGeom>
        </p:spPr>
      </p:pic>
      <p:cxnSp>
        <p:nvCxnSpPr>
          <p:cNvPr id="5" name="Straight Connector 4">
            <a:extLst>
              <a:ext uri="{FF2B5EF4-FFF2-40B4-BE49-F238E27FC236}">
                <a16:creationId xmlns:a16="http://schemas.microsoft.com/office/drawing/2014/main" id="{475104A4-35D8-3B89-AC8D-4BBB631E2BC6}"/>
              </a:ext>
            </a:extLst>
          </p:cNvPr>
          <p:cNvCxnSpPr>
            <a:cxnSpLocks/>
          </p:cNvCxnSpPr>
          <p:nvPr/>
        </p:nvCxnSpPr>
        <p:spPr>
          <a:xfrm>
            <a:off x="1173163" y="4568825"/>
            <a:ext cx="0" cy="11398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04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AF1D08-7D36-759D-FC6D-511D49DB5381}"/>
              </a:ext>
            </a:extLst>
          </p:cNvPr>
          <p:cNvPicPr>
            <a:picLocks noChangeAspect="1"/>
          </p:cNvPicPr>
          <p:nvPr/>
        </p:nvPicPr>
        <p:blipFill>
          <a:blip r:embed="rId2"/>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3B9F89E1-8E70-B0B2-3367-32E5F3EEAB72}"/>
              </a:ext>
            </a:extLst>
          </p:cNvPr>
          <p:cNvPicPr>
            <a:picLocks noChangeAspect="1"/>
          </p:cNvPicPr>
          <p:nvPr/>
        </p:nvPicPr>
        <p:blipFill>
          <a:blip r:embed="rId3">
            <a:alphaModFix amt="56000"/>
          </a:blip>
          <a:stretch>
            <a:fillRect/>
          </a:stretch>
        </p:blipFill>
        <p:spPr>
          <a:xfrm>
            <a:off x="0" y="0"/>
            <a:ext cx="12180711" cy="6851650"/>
          </a:xfrm>
          <a:prstGeom prst="rect">
            <a:avLst/>
          </a:prstGeom>
        </p:spPr>
      </p:pic>
      <p:sp>
        <p:nvSpPr>
          <p:cNvPr id="20" name="Content Placeholder 2">
            <a:extLst>
              <a:ext uri="{FF2B5EF4-FFF2-40B4-BE49-F238E27FC236}">
                <a16:creationId xmlns:a16="http://schemas.microsoft.com/office/drawing/2014/main" id="{C041746F-B6DB-E5FF-38F3-5CD7ACB9D19F}"/>
              </a:ext>
            </a:extLst>
          </p:cNvPr>
          <p:cNvSpPr>
            <a:spLocks noGrp="1"/>
          </p:cNvSpPr>
          <p:nvPr>
            <p:ph idx="16"/>
          </p:nvPr>
        </p:nvSpPr>
        <p:spPr>
          <a:xfrm>
            <a:off x="585789" y="571499"/>
            <a:ext cx="3363359" cy="2854325"/>
          </a:xfrm>
        </p:spPr>
        <p:txBody>
          <a:bodyPr/>
          <a:lstStyle/>
          <a:p>
            <a:r>
              <a:rPr lang="en-GB"/>
              <a:t>KAS VĒL </a:t>
            </a:r>
            <a:r>
              <a:rPr lang="en-GB" b="1"/>
              <a:t>DARĀMS</a:t>
            </a:r>
            <a:endParaRPr lang="en-LV" b="1"/>
          </a:p>
        </p:txBody>
      </p:sp>
      <p:sp>
        <p:nvSpPr>
          <p:cNvPr id="29" name="Rectangle 28">
            <a:extLst>
              <a:ext uri="{FF2B5EF4-FFF2-40B4-BE49-F238E27FC236}">
                <a16:creationId xmlns:a16="http://schemas.microsoft.com/office/drawing/2014/main" id="{77909F0E-C223-A636-20DC-C1745CA45536}"/>
              </a:ext>
            </a:extLst>
          </p:cNvPr>
          <p:cNvSpPr/>
          <p:nvPr/>
        </p:nvSpPr>
        <p:spPr>
          <a:xfrm>
            <a:off x="3467100" y="1"/>
            <a:ext cx="87248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31" name="Content Placeholder 3">
            <a:extLst>
              <a:ext uri="{FF2B5EF4-FFF2-40B4-BE49-F238E27FC236}">
                <a16:creationId xmlns:a16="http://schemas.microsoft.com/office/drawing/2014/main" id="{74E86759-0CA0-01D5-7C71-AC8EAF81C693}"/>
              </a:ext>
            </a:extLst>
          </p:cNvPr>
          <p:cNvSpPr txBox="1">
            <a:spLocks/>
          </p:cNvSpPr>
          <p:nvPr/>
        </p:nvSpPr>
        <p:spPr>
          <a:xfrm>
            <a:off x="4641850" y="1711324"/>
            <a:ext cx="6458541" cy="3997325"/>
          </a:xfrm>
          <a:prstGeom prst="rect">
            <a:avLst/>
          </a:prstGeom>
        </p:spPr>
        <p:txBody>
          <a:bodyPr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Šogad SEPLP vadībā tiek izstrādāts</a:t>
            </a:r>
            <a:br>
              <a:rPr lang="lv-LV" sz="2100"/>
            </a:br>
            <a:r>
              <a:rPr lang="lv-LV" sz="2100"/>
              <a:t>VSIA «Latvijas Sabiedriskais medijs» stratēģiskais ietvars un plāns sabiedriskā pasūtījuma izpildei 2025. gadā.</a:t>
            </a:r>
          </a:p>
          <a:p>
            <a:r>
              <a:rPr lang="lv-LV" sz="2100"/>
              <a:t> </a:t>
            </a:r>
          </a:p>
          <a:p>
            <a:r>
              <a:rPr lang="lv-LV" sz="2100"/>
              <a:t>Top rīcības plāns un iestrādes jaunajai </a:t>
            </a:r>
            <a:br>
              <a:rPr lang="lv-LV" sz="2100"/>
            </a:br>
            <a:r>
              <a:rPr lang="lv-LV" sz="2100"/>
              <a:t>valdei ar konkrētiem pirmā gada laikā paveicamajiem darbiem.</a:t>
            </a:r>
          </a:p>
          <a:p>
            <a:endParaRPr lang="lv-LV" sz="2100"/>
          </a:p>
          <a:p>
            <a:endParaRPr lang="lv-LV" sz="2100"/>
          </a:p>
          <a:p>
            <a:endParaRPr lang="lv-LV" sz="2100"/>
          </a:p>
        </p:txBody>
      </p:sp>
      <p:cxnSp>
        <p:nvCxnSpPr>
          <p:cNvPr id="32" name="Straight Connector 31">
            <a:extLst>
              <a:ext uri="{FF2B5EF4-FFF2-40B4-BE49-F238E27FC236}">
                <a16:creationId xmlns:a16="http://schemas.microsoft.com/office/drawing/2014/main" id="{23CC96A4-E304-D4C3-543D-2F1217EAAA99}"/>
              </a:ext>
            </a:extLst>
          </p:cNvPr>
          <p:cNvCxnSpPr>
            <a:cxnSpLocks/>
          </p:cNvCxnSpPr>
          <p:nvPr/>
        </p:nvCxnSpPr>
        <p:spPr>
          <a:xfrm>
            <a:off x="4368385" y="1711325"/>
            <a:ext cx="0" cy="285432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342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AF1D08-7D36-759D-FC6D-511D49DB5381}"/>
              </a:ext>
            </a:extLst>
          </p:cNvPr>
          <p:cNvPicPr>
            <a:picLocks noChangeAspect="1"/>
          </p:cNvPicPr>
          <p:nvPr/>
        </p:nvPicPr>
        <p:blipFill>
          <a:blip r:embed="rId2"/>
          <a:srcRect/>
          <a:stretch/>
        </p:blipFill>
        <p:spPr>
          <a:xfrm>
            <a:off x="-3137787" y="-1765005"/>
            <a:ext cx="15329787" cy="8623005"/>
          </a:xfrm>
          <a:prstGeom prst="rect">
            <a:avLst/>
          </a:prstGeom>
        </p:spPr>
      </p:pic>
      <p:pic>
        <p:nvPicPr>
          <p:cNvPr id="18" name="Picture 17">
            <a:extLst>
              <a:ext uri="{FF2B5EF4-FFF2-40B4-BE49-F238E27FC236}">
                <a16:creationId xmlns:a16="http://schemas.microsoft.com/office/drawing/2014/main" id="{3B9F89E1-8E70-B0B2-3367-32E5F3EEAB72}"/>
              </a:ext>
            </a:extLst>
          </p:cNvPr>
          <p:cNvPicPr>
            <a:picLocks noChangeAspect="1"/>
          </p:cNvPicPr>
          <p:nvPr/>
        </p:nvPicPr>
        <p:blipFill>
          <a:blip r:embed="rId3">
            <a:alphaModFix amt="32000"/>
          </a:blip>
          <a:stretch>
            <a:fillRect/>
          </a:stretch>
        </p:blipFill>
        <p:spPr>
          <a:xfrm>
            <a:off x="-1765004" y="-992815"/>
            <a:ext cx="13945716" cy="7844465"/>
          </a:xfrm>
          <a:prstGeom prst="rect">
            <a:avLst/>
          </a:prstGeom>
        </p:spPr>
      </p:pic>
      <p:sp>
        <p:nvSpPr>
          <p:cNvPr id="20" name="Content Placeholder 2">
            <a:extLst>
              <a:ext uri="{FF2B5EF4-FFF2-40B4-BE49-F238E27FC236}">
                <a16:creationId xmlns:a16="http://schemas.microsoft.com/office/drawing/2014/main" id="{C041746F-B6DB-E5FF-38F3-5CD7ACB9D19F}"/>
              </a:ext>
            </a:extLst>
          </p:cNvPr>
          <p:cNvSpPr>
            <a:spLocks noGrp="1"/>
          </p:cNvSpPr>
          <p:nvPr>
            <p:ph idx="16"/>
          </p:nvPr>
        </p:nvSpPr>
        <p:spPr>
          <a:xfrm>
            <a:off x="585789" y="571500"/>
            <a:ext cx="6380161" cy="1139826"/>
          </a:xfrm>
        </p:spPr>
        <p:txBody>
          <a:bodyPr/>
          <a:lstStyle/>
          <a:p>
            <a:r>
              <a:rPr lang="en-GB"/>
              <a:t>KAS VĒL </a:t>
            </a:r>
            <a:r>
              <a:rPr lang="en-GB" b="1"/>
              <a:t>DARĀMS</a:t>
            </a:r>
            <a:endParaRPr lang="en-LV" b="1"/>
          </a:p>
        </p:txBody>
      </p:sp>
      <p:sp>
        <p:nvSpPr>
          <p:cNvPr id="29" name="Rectangle 28">
            <a:extLst>
              <a:ext uri="{FF2B5EF4-FFF2-40B4-BE49-F238E27FC236}">
                <a16:creationId xmlns:a16="http://schemas.microsoft.com/office/drawing/2014/main" id="{77909F0E-C223-A636-20DC-C1745CA45536}"/>
              </a:ext>
            </a:extLst>
          </p:cNvPr>
          <p:cNvSpPr/>
          <p:nvPr/>
        </p:nvSpPr>
        <p:spPr>
          <a:xfrm>
            <a:off x="0" y="1711325"/>
            <a:ext cx="12191999" cy="5146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31" name="Content Placeholder 3">
            <a:extLst>
              <a:ext uri="{FF2B5EF4-FFF2-40B4-BE49-F238E27FC236}">
                <a16:creationId xmlns:a16="http://schemas.microsoft.com/office/drawing/2014/main" id="{74E86759-0CA0-01D5-7C71-AC8EAF81C693}"/>
              </a:ext>
            </a:extLst>
          </p:cNvPr>
          <p:cNvSpPr txBox="1">
            <a:spLocks/>
          </p:cNvSpPr>
          <p:nvPr/>
        </p:nvSpPr>
        <p:spPr>
          <a:xfrm>
            <a:off x="864628" y="2282825"/>
            <a:ext cx="9089323" cy="1143001"/>
          </a:xfrm>
          <a:prstGeom prst="rect">
            <a:avLst/>
          </a:prstGeom>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bg2"/>
                </a:solidFill>
              </a:rPr>
              <a:t>Apvienotajam medijam, kļūstot par lielu kapitālsabiedrību ar vairāk nekā 800 darbiniekiem un pieaugošu budžetu, valdei 5 locekļu sastāvā tuvāko gadu laikā:</a:t>
            </a:r>
          </a:p>
        </p:txBody>
      </p:sp>
      <p:cxnSp>
        <p:nvCxnSpPr>
          <p:cNvPr id="32" name="Straight Connector 31">
            <a:extLst>
              <a:ext uri="{FF2B5EF4-FFF2-40B4-BE49-F238E27FC236}">
                <a16:creationId xmlns:a16="http://schemas.microsoft.com/office/drawing/2014/main" id="{23CC96A4-E304-D4C3-543D-2F1217EAAA99}"/>
              </a:ext>
            </a:extLst>
          </p:cNvPr>
          <p:cNvCxnSpPr>
            <a:cxnSpLocks/>
          </p:cNvCxnSpPr>
          <p:nvPr/>
        </p:nvCxnSpPr>
        <p:spPr>
          <a:xfrm>
            <a:off x="591163" y="2282826"/>
            <a:ext cx="0" cy="11430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91AEA7E-8E15-A2DF-1095-BA8E4A4102F4}"/>
              </a:ext>
            </a:extLst>
          </p:cNvPr>
          <p:cNvSpPr txBox="1">
            <a:spLocks/>
          </p:cNvSpPr>
          <p:nvPr/>
        </p:nvSpPr>
        <p:spPr>
          <a:xfrm>
            <a:off x="581026" y="3774332"/>
            <a:ext cx="5222874" cy="2505818"/>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SzPct val="125000"/>
              <a:buFont typeface="Wingdings" pitchFamily="2" charset="2"/>
              <a:buChar char="§"/>
            </a:pPr>
            <a:r>
              <a:rPr lang="lv-LV"/>
              <a:t>jāizstrādā un jāievieš jauna sabiedriskā medija vidēja termiņa darbības stratēģija;</a:t>
            </a:r>
          </a:p>
          <a:p>
            <a:pPr marL="285750" indent="-285750">
              <a:spcBef>
                <a:spcPts val="1200"/>
              </a:spcBef>
              <a:buSzPct val="125000"/>
              <a:buFont typeface="Wingdings" pitchFamily="2" charset="2"/>
              <a:buChar char="§"/>
            </a:pPr>
            <a:r>
              <a:rPr lang="lv-LV"/>
              <a:t>jāizveido uzņēmuma galīgā struktūra (apvienošanas brīdī saglabājas esošās struktūrvienības);</a:t>
            </a:r>
          </a:p>
          <a:p>
            <a:pPr marL="285750" indent="-285750">
              <a:spcBef>
                <a:spcPts val="1200"/>
              </a:spcBef>
              <a:buSzPct val="125000"/>
              <a:buFont typeface="Wingdings" pitchFamily="2" charset="2"/>
              <a:buChar char="§"/>
            </a:pPr>
            <a:r>
              <a:rPr lang="lv-LV"/>
              <a:t>jāizstrādā jauna, kopīga atalgojuma sistēma un koplīgums;</a:t>
            </a:r>
          </a:p>
          <a:p>
            <a:pPr marL="285750" indent="-285750">
              <a:spcBef>
                <a:spcPts val="1200"/>
              </a:spcBef>
              <a:buSzPct val="125000"/>
              <a:buFont typeface="Wingdings" pitchFamily="2" charset="2"/>
              <a:buChar char="§"/>
            </a:pPr>
            <a:endParaRPr lang="lv-LV"/>
          </a:p>
        </p:txBody>
      </p:sp>
      <p:sp>
        <p:nvSpPr>
          <p:cNvPr id="5" name="Content Placeholder 3">
            <a:extLst>
              <a:ext uri="{FF2B5EF4-FFF2-40B4-BE49-F238E27FC236}">
                <a16:creationId xmlns:a16="http://schemas.microsoft.com/office/drawing/2014/main" id="{B928842F-A0CD-ED0B-2ADC-8F1C84A80595}"/>
              </a:ext>
            </a:extLst>
          </p:cNvPr>
          <p:cNvSpPr txBox="1">
            <a:spLocks/>
          </p:cNvSpPr>
          <p:nvPr/>
        </p:nvSpPr>
        <p:spPr>
          <a:xfrm>
            <a:off x="6384032" y="3774332"/>
            <a:ext cx="5230118" cy="2505818"/>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SzPct val="125000"/>
              <a:buFont typeface="Wingdings" pitchFamily="2" charset="2"/>
              <a:buChar char="§"/>
            </a:pPr>
            <a:r>
              <a:rPr lang="lv-LV"/>
              <a:t>jāīsteno vērienīgi tehnoloģiskās attīstības projekti un digitālās transformācijas procesi;</a:t>
            </a:r>
          </a:p>
          <a:p>
            <a:pPr marL="285750" indent="-285750">
              <a:spcBef>
                <a:spcPts val="1200"/>
              </a:spcBef>
              <a:buSzPct val="125000"/>
              <a:buFont typeface="Wingdings" pitchFamily="2" charset="2"/>
              <a:buChar char="§"/>
            </a:pPr>
            <a:r>
              <a:rPr lang="lv-LV"/>
              <a:t>jānodrošina sabiedriskā medija kā kritiskās infrastruktūras objekta darbība sarežģītos ģeopolitiskos apstākļos;</a:t>
            </a:r>
          </a:p>
          <a:p>
            <a:pPr marL="285750" indent="-285750">
              <a:spcBef>
                <a:spcPts val="1200"/>
              </a:spcBef>
              <a:buSzPct val="125000"/>
              <a:buFont typeface="Wingdings" pitchFamily="2" charset="2"/>
              <a:buChar char="§"/>
            </a:pPr>
            <a:r>
              <a:rPr lang="lv-LV"/>
              <a:t>jāizstrādā vienotā medija telpu risinājums.</a:t>
            </a:r>
          </a:p>
        </p:txBody>
      </p:sp>
    </p:spTree>
    <p:extLst>
      <p:ext uri="{BB962C8B-B14F-4D97-AF65-F5344CB8AC3E}">
        <p14:creationId xmlns:p14="http://schemas.microsoft.com/office/powerpoint/2010/main" val="894964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F496DD-AB66-D4F3-CCF6-F688341110B5}"/>
              </a:ext>
            </a:extLst>
          </p:cNvPr>
          <p:cNvPicPr>
            <a:picLocks noChangeAspect="1"/>
          </p:cNvPicPr>
          <p:nvPr/>
        </p:nvPicPr>
        <p:blipFill>
          <a:blip r:embed="rId2">
            <a:alphaModFix amt="29000"/>
          </a:blip>
          <a:stretch>
            <a:fillRect/>
          </a:stretch>
        </p:blipFill>
        <p:spPr>
          <a:xfrm>
            <a:off x="-705396" y="-483326"/>
            <a:ext cx="14029509" cy="7891599"/>
          </a:xfrm>
          <a:prstGeom prst="rect">
            <a:avLst/>
          </a:prstGeom>
        </p:spPr>
      </p:pic>
      <p:sp>
        <p:nvSpPr>
          <p:cNvPr id="7" name="Content Placeholder 2">
            <a:extLst>
              <a:ext uri="{FF2B5EF4-FFF2-40B4-BE49-F238E27FC236}">
                <a16:creationId xmlns:a16="http://schemas.microsoft.com/office/drawing/2014/main" id="{BB41F7B8-9D3A-DD56-4F6F-602FE7FB54A2}"/>
              </a:ext>
            </a:extLst>
          </p:cNvPr>
          <p:cNvSpPr txBox="1">
            <a:spLocks/>
          </p:cNvSpPr>
          <p:nvPr/>
        </p:nvSpPr>
        <p:spPr>
          <a:xfrm>
            <a:off x="585789" y="1"/>
            <a:ext cx="9285286" cy="11430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t>LATVIJAS SABIEDRISKĀ MEDIJA MĒRĶI</a:t>
            </a:r>
            <a:endParaRPr lang="en-LV"/>
          </a:p>
        </p:txBody>
      </p:sp>
      <p:cxnSp>
        <p:nvCxnSpPr>
          <p:cNvPr id="8" name="Straight Connector 7">
            <a:extLst>
              <a:ext uri="{FF2B5EF4-FFF2-40B4-BE49-F238E27FC236}">
                <a16:creationId xmlns:a16="http://schemas.microsoft.com/office/drawing/2014/main" id="{2C4A0675-D483-73AD-C1AB-F688E9CEB954}"/>
              </a:ext>
            </a:extLst>
          </p:cNvPr>
          <p:cNvCxnSpPr>
            <a:cxnSpLocks/>
          </p:cNvCxnSpPr>
          <p:nvPr/>
        </p:nvCxnSpPr>
        <p:spPr>
          <a:xfrm>
            <a:off x="581025" y="861539"/>
            <a:ext cx="17430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B2C65AE-1599-9CD7-A589-A567CACE281C}"/>
              </a:ext>
            </a:extLst>
          </p:cNvPr>
          <p:cNvSpPr/>
          <p:nvPr/>
        </p:nvSpPr>
        <p:spPr>
          <a:xfrm>
            <a:off x="0" y="5708649"/>
            <a:ext cx="12191999" cy="1149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11" name="Content Placeholder 1">
            <a:extLst>
              <a:ext uri="{FF2B5EF4-FFF2-40B4-BE49-F238E27FC236}">
                <a16:creationId xmlns:a16="http://schemas.microsoft.com/office/drawing/2014/main" id="{4757F03A-EE0F-BE72-13E1-DFE84A58FBB4}"/>
              </a:ext>
            </a:extLst>
          </p:cNvPr>
          <p:cNvSpPr>
            <a:spLocks noGrp="1"/>
          </p:cNvSpPr>
          <p:nvPr>
            <p:ph idx="16"/>
          </p:nvPr>
        </p:nvSpPr>
        <p:spPr>
          <a:xfrm>
            <a:off x="1160463" y="1712913"/>
            <a:ext cx="10035857" cy="2852737"/>
          </a:xfrm>
        </p:spPr>
        <p:txBody>
          <a:bodyPr anchor="ctr"/>
          <a:lstStyle/>
          <a:p>
            <a:pPr>
              <a:lnSpc>
                <a:spcPct val="110000"/>
              </a:lnSpc>
            </a:pPr>
            <a:r>
              <a:rPr lang="lv-LV" sz="2900">
                <a:solidFill>
                  <a:schemeClr val="bg1">
                    <a:alpha val="70000"/>
                  </a:schemeClr>
                </a:solidFill>
              </a:rPr>
              <a:t>“Sabiedrisko elektronisko plašsaziņas līdzekļu vispārējais stratēģiskais mērķis ir stiprināt Latvijas demokrātisko iekārtu, vārda brīvību un Latvijas iedzīvotāju sajūtu, ka viņi ir piederīgi Latvijai, kopt latviešu valodu un nacionālo kultūru saskaņā ar Satversmi, šo likumu un citiem likumiem.”</a:t>
            </a:r>
          </a:p>
        </p:txBody>
      </p:sp>
      <p:sp>
        <p:nvSpPr>
          <p:cNvPr id="12" name="Content Placeholder 1">
            <a:extLst>
              <a:ext uri="{FF2B5EF4-FFF2-40B4-BE49-F238E27FC236}">
                <a16:creationId xmlns:a16="http://schemas.microsoft.com/office/drawing/2014/main" id="{79EDE5C7-6E8C-C527-0B82-9720F49AED1F}"/>
              </a:ext>
            </a:extLst>
          </p:cNvPr>
          <p:cNvSpPr txBox="1">
            <a:spLocks/>
          </p:cNvSpPr>
          <p:nvPr/>
        </p:nvSpPr>
        <p:spPr>
          <a:xfrm>
            <a:off x="863600" y="5569312"/>
            <a:ext cx="10166350" cy="832758"/>
          </a:xfrm>
          <a:prstGeom prst="rect">
            <a:avLst/>
          </a:prstGeom>
        </p:spPr>
        <p:txBody>
          <a:bodyPr vert="horz" wrap="square" lIns="0" tIns="0" rIns="0" bIns="0" rtlCol="0" anchor="b" anchorCtr="0">
            <a:noAutofit/>
          </a:bodyPr>
          <a:lstStyle>
            <a:lvl1pPr marL="0" indent="0" algn="l" defTabSz="914400" rtl="0" eaLnBrk="1" latinLnBrk="0" hangingPunct="1">
              <a:lnSpc>
                <a:spcPct val="100000"/>
              </a:lnSpc>
              <a:spcBef>
                <a:spcPts val="0"/>
              </a:spcBef>
              <a:spcAft>
                <a:spcPts val="0"/>
              </a:spcAft>
              <a:buFontTx/>
              <a:buNone/>
              <a:defRPr sz="3600" b="0" kern="1200" spc="50" baseline="0">
                <a:solidFill>
                  <a:schemeClr val="bg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lv-LV" sz="1600">
                <a:solidFill>
                  <a:schemeClr val="tx2"/>
                </a:solidFill>
              </a:rPr>
              <a:t>SEPL likuma 2. pants</a:t>
            </a:r>
          </a:p>
        </p:txBody>
      </p:sp>
    </p:spTree>
    <p:extLst>
      <p:ext uri="{BB962C8B-B14F-4D97-AF65-F5344CB8AC3E}">
        <p14:creationId xmlns:p14="http://schemas.microsoft.com/office/powerpoint/2010/main" val="2297537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EC991B-A9F1-80F3-F1F3-3BABDBB33D61}"/>
              </a:ext>
            </a:extLst>
          </p:cNvPr>
          <p:cNvPicPr>
            <a:picLocks noChangeAspect="1"/>
          </p:cNvPicPr>
          <p:nvPr/>
        </p:nvPicPr>
        <p:blipFill>
          <a:blip r:embed="rId2">
            <a:alphaModFix amt="29000"/>
          </a:blip>
          <a:stretch>
            <a:fillRect/>
          </a:stretch>
        </p:blipFill>
        <p:spPr>
          <a:xfrm>
            <a:off x="0" y="0"/>
            <a:ext cx="14029509" cy="7891599"/>
          </a:xfrm>
          <a:prstGeom prst="rect">
            <a:avLst/>
          </a:prstGeom>
        </p:spPr>
      </p:pic>
      <p:sp>
        <p:nvSpPr>
          <p:cNvPr id="9" name="Rectangle 8">
            <a:extLst>
              <a:ext uri="{FF2B5EF4-FFF2-40B4-BE49-F238E27FC236}">
                <a16:creationId xmlns:a16="http://schemas.microsoft.com/office/drawing/2014/main" id="{FB2C65AE-1599-9CD7-A589-A567CACE281C}"/>
              </a:ext>
            </a:extLst>
          </p:cNvPr>
          <p:cNvSpPr/>
          <p:nvPr/>
        </p:nvSpPr>
        <p:spPr>
          <a:xfrm>
            <a:off x="0" y="1"/>
            <a:ext cx="12191999" cy="5708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11" name="Content Placeholder 1">
            <a:extLst>
              <a:ext uri="{FF2B5EF4-FFF2-40B4-BE49-F238E27FC236}">
                <a16:creationId xmlns:a16="http://schemas.microsoft.com/office/drawing/2014/main" id="{4757F03A-EE0F-BE72-13E1-DFE84A58FBB4}"/>
              </a:ext>
            </a:extLst>
          </p:cNvPr>
          <p:cNvSpPr>
            <a:spLocks noGrp="1"/>
          </p:cNvSpPr>
          <p:nvPr>
            <p:ph idx="16"/>
          </p:nvPr>
        </p:nvSpPr>
        <p:spPr>
          <a:xfrm>
            <a:off x="1160463" y="1712913"/>
            <a:ext cx="10035857" cy="3424237"/>
          </a:xfrm>
        </p:spPr>
        <p:txBody>
          <a:bodyPr anchor="ctr"/>
          <a:lstStyle/>
          <a:p>
            <a:pPr>
              <a:lnSpc>
                <a:spcPct val="110000"/>
              </a:lnSpc>
            </a:pPr>
            <a:r>
              <a:rPr lang="lv-LV" sz="2100">
                <a:solidFill>
                  <a:schemeClr val="tx2"/>
                </a:solidFill>
              </a:rPr>
              <a:t>“Sabiedrisko mediju digitālā attīstība un satura izplatība digitālajā vidē, ar demokrātiskai sabiedrībai svarīgu un daudzveidīgu saturu sasniedzot lietotājus platformās un vidē, kur tie arvien vairāk uzturas un meklē informāciju digitālās transformācijas procesu iespaidā. </a:t>
            </a:r>
          </a:p>
          <a:p>
            <a:pPr>
              <a:lnSpc>
                <a:spcPct val="110000"/>
              </a:lnSpc>
            </a:pPr>
            <a:endParaRPr lang="lv-LV" sz="2100">
              <a:solidFill>
                <a:schemeClr val="tx2"/>
              </a:solidFill>
            </a:endParaRPr>
          </a:p>
          <a:p>
            <a:pPr>
              <a:lnSpc>
                <a:spcPct val="110000"/>
              </a:lnSpc>
            </a:pPr>
            <a:r>
              <a:rPr lang="lv-LV" sz="2100">
                <a:solidFill>
                  <a:schemeClr val="tx2"/>
                </a:solidFill>
              </a:rPr>
              <a:t>Ja sabiedriskie mediji zaudē esošo auditoriju, tai pārceļoties uz citām satura izplatīšanas platformām digitālajā vidē, kā arī netiek pietiekami sasniegta bērnu, pusaudžu un jauniešu auditorija, tas rada ilgtermiņa riskus valsts demokrātiskajai iekārtai, informatīvajai telpai un nacionālās kultūras un identitātes kopšanai un saglabāšanai.”</a:t>
            </a:r>
          </a:p>
        </p:txBody>
      </p:sp>
      <p:sp>
        <p:nvSpPr>
          <p:cNvPr id="7" name="Content Placeholder 2">
            <a:extLst>
              <a:ext uri="{FF2B5EF4-FFF2-40B4-BE49-F238E27FC236}">
                <a16:creationId xmlns:a16="http://schemas.microsoft.com/office/drawing/2014/main" id="{BB41F7B8-9D3A-DD56-4F6F-602FE7FB54A2}"/>
              </a:ext>
            </a:extLst>
          </p:cNvPr>
          <p:cNvSpPr txBox="1">
            <a:spLocks/>
          </p:cNvSpPr>
          <p:nvPr/>
        </p:nvSpPr>
        <p:spPr>
          <a:xfrm>
            <a:off x="585789" y="1"/>
            <a:ext cx="9285286" cy="11430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LATVIJAS SABIEDRISKĀ MEDIJA MĒRĶI</a:t>
            </a:r>
            <a:endParaRPr lang="en-LV">
              <a:solidFill>
                <a:schemeClr val="tx2">
                  <a:alpha val="70000"/>
                </a:schemeClr>
              </a:solidFill>
            </a:endParaRPr>
          </a:p>
        </p:txBody>
      </p:sp>
      <p:cxnSp>
        <p:nvCxnSpPr>
          <p:cNvPr id="8" name="Straight Connector 7">
            <a:extLst>
              <a:ext uri="{FF2B5EF4-FFF2-40B4-BE49-F238E27FC236}">
                <a16:creationId xmlns:a16="http://schemas.microsoft.com/office/drawing/2014/main" id="{2C4A0675-D483-73AD-C1AB-F688E9CEB954}"/>
              </a:ext>
            </a:extLst>
          </p:cNvPr>
          <p:cNvCxnSpPr>
            <a:cxnSpLocks/>
          </p:cNvCxnSpPr>
          <p:nvPr/>
        </p:nvCxnSpPr>
        <p:spPr>
          <a:xfrm>
            <a:off x="581025" y="861539"/>
            <a:ext cx="174307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135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9C4940-4862-EC9F-CC07-57516F21A18D}"/>
              </a:ext>
            </a:extLst>
          </p:cNvPr>
          <p:cNvPicPr>
            <a:picLocks noChangeAspect="1"/>
          </p:cNvPicPr>
          <p:nvPr/>
        </p:nvPicPr>
        <p:blipFill>
          <a:blip r:embed="rId2">
            <a:alphaModFix/>
          </a:blip>
          <a:srcRect/>
          <a:stretch/>
        </p:blipFill>
        <p:spPr>
          <a:xfrm>
            <a:off x="0" y="0"/>
            <a:ext cx="12180711" cy="6851649"/>
          </a:xfrm>
          <a:prstGeom prst="rect">
            <a:avLst/>
          </a:prstGeom>
        </p:spPr>
      </p:pic>
      <p:pic>
        <p:nvPicPr>
          <p:cNvPr id="10" name="Picture 9">
            <a:extLst>
              <a:ext uri="{FF2B5EF4-FFF2-40B4-BE49-F238E27FC236}">
                <a16:creationId xmlns:a16="http://schemas.microsoft.com/office/drawing/2014/main" id="{AE0FBE21-B575-9E1D-F499-27F6365F3430}"/>
              </a:ext>
            </a:extLst>
          </p:cNvPr>
          <p:cNvPicPr>
            <a:picLocks noChangeAspect="1"/>
          </p:cNvPicPr>
          <p:nvPr/>
        </p:nvPicPr>
        <p:blipFill>
          <a:blip r:embed="rId3">
            <a:alphaModFix amt="14000"/>
          </a:blip>
          <a:stretch>
            <a:fillRect/>
          </a:stretch>
        </p:blipFill>
        <p:spPr>
          <a:xfrm>
            <a:off x="-4326709" y="-483326"/>
            <a:ext cx="17115246" cy="9627326"/>
          </a:xfrm>
          <a:prstGeom prst="rect">
            <a:avLst/>
          </a:prstGeom>
        </p:spPr>
      </p:pic>
      <p:cxnSp>
        <p:nvCxnSpPr>
          <p:cNvPr id="6" name="Straight Connector 5">
            <a:extLst>
              <a:ext uri="{FF2B5EF4-FFF2-40B4-BE49-F238E27FC236}">
                <a16:creationId xmlns:a16="http://schemas.microsoft.com/office/drawing/2014/main" id="{9FF713BA-43C2-6AE3-080F-2C666838D20A}"/>
              </a:ext>
            </a:extLst>
          </p:cNvPr>
          <p:cNvCxnSpPr>
            <a:cxnSpLocks/>
          </p:cNvCxnSpPr>
          <p:nvPr/>
        </p:nvCxnSpPr>
        <p:spPr>
          <a:xfrm>
            <a:off x="4371763" y="2569527"/>
            <a:ext cx="0" cy="17119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69F0E702-AF00-6BBF-A7E4-F5532DB3EB47}"/>
              </a:ext>
            </a:extLst>
          </p:cNvPr>
          <p:cNvSpPr txBox="1">
            <a:spLocks/>
          </p:cNvSpPr>
          <p:nvPr/>
        </p:nvSpPr>
        <p:spPr>
          <a:xfrm>
            <a:off x="4641850" y="2570162"/>
            <a:ext cx="4523846" cy="1711325"/>
          </a:xfrm>
          <a:prstGeom prst="rect">
            <a:avLst/>
          </a:prstGeom>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3600" b="1">
                <a:solidFill>
                  <a:schemeClr val="bg1">
                    <a:alpha val="70000"/>
                  </a:schemeClr>
                </a:solidFill>
              </a:rPr>
              <a:t>Latvijas Sabiedriskā medija mērķi</a:t>
            </a:r>
          </a:p>
        </p:txBody>
      </p:sp>
    </p:spTree>
    <p:extLst>
      <p:ext uri="{BB962C8B-B14F-4D97-AF65-F5344CB8AC3E}">
        <p14:creationId xmlns:p14="http://schemas.microsoft.com/office/powerpoint/2010/main" val="3254211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9C4940-4862-EC9F-CC07-57516F21A18D}"/>
              </a:ext>
            </a:extLst>
          </p:cNvPr>
          <p:cNvPicPr>
            <a:picLocks noChangeAspect="1"/>
          </p:cNvPicPr>
          <p:nvPr/>
        </p:nvPicPr>
        <p:blipFill>
          <a:blip r:embed="rId2">
            <a:alphaModFix/>
          </a:blip>
          <a:srcRect/>
          <a:stretch/>
        </p:blipFill>
        <p:spPr>
          <a:xfrm>
            <a:off x="0" y="0"/>
            <a:ext cx="14308667" cy="8048624"/>
          </a:xfrm>
          <a:prstGeom prst="rect">
            <a:avLst/>
          </a:prstGeom>
        </p:spPr>
      </p:pic>
      <p:sp>
        <p:nvSpPr>
          <p:cNvPr id="10" name="Rectangle 9">
            <a:extLst>
              <a:ext uri="{FF2B5EF4-FFF2-40B4-BE49-F238E27FC236}">
                <a16:creationId xmlns:a16="http://schemas.microsoft.com/office/drawing/2014/main" id="{3BF0AAE3-2039-10A0-C081-C241627ECE0D}"/>
              </a:ext>
            </a:extLst>
          </p:cNvPr>
          <p:cNvSpPr/>
          <p:nvPr/>
        </p:nvSpPr>
        <p:spPr>
          <a:xfrm>
            <a:off x="0" y="2282825"/>
            <a:ext cx="12191999" cy="457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grpSp>
        <p:nvGrpSpPr>
          <p:cNvPr id="34" name="Group 33">
            <a:extLst>
              <a:ext uri="{FF2B5EF4-FFF2-40B4-BE49-F238E27FC236}">
                <a16:creationId xmlns:a16="http://schemas.microsoft.com/office/drawing/2014/main" id="{B42366E6-B50B-7D41-AE5C-455764C57623}"/>
              </a:ext>
            </a:extLst>
          </p:cNvPr>
          <p:cNvGrpSpPr/>
          <p:nvPr/>
        </p:nvGrpSpPr>
        <p:grpSpPr>
          <a:xfrm>
            <a:off x="1160463" y="4141257"/>
            <a:ext cx="2111056" cy="2854326"/>
            <a:chOff x="5222875" y="4921871"/>
            <a:chExt cx="2111056" cy="2854326"/>
          </a:xfrm>
        </p:grpSpPr>
        <p:sp>
          <p:nvSpPr>
            <p:cNvPr id="35" name="Content Placeholder 3">
              <a:extLst>
                <a:ext uri="{FF2B5EF4-FFF2-40B4-BE49-F238E27FC236}">
                  <a16:creationId xmlns:a16="http://schemas.microsoft.com/office/drawing/2014/main" id="{8061A19A-D02B-14F8-741D-E62CF3D4E6B6}"/>
                </a:ext>
              </a:extLst>
            </p:cNvPr>
            <p:cNvSpPr txBox="1">
              <a:spLocks/>
            </p:cNvSpPr>
            <p:nvPr/>
          </p:nvSpPr>
          <p:spPr>
            <a:xfrm>
              <a:off x="5222875" y="5493372"/>
              <a:ext cx="2111056" cy="2282825"/>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Izcilas kvalitātes saturs</a:t>
              </a:r>
            </a:p>
            <a:p>
              <a:endParaRPr lang="lv-LV" sz="2100" b="1">
                <a:solidFill>
                  <a:schemeClr val="tx2"/>
                </a:solidFill>
              </a:endParaRPr>
            </a:p>
          </p:txBody>
        </p:sp>
        <p:sp>
          <p:nvSpPr>
            <p:cNvPr id="36" name="Content Placeholder 3">
              <a:extLst>
                <a:ext uri="{FF2B5EF4-FFF2-40B4-BE49-F238E27FC236}">
                  <a16:creationId xmlns:a16="http://schemas.microsoft.com/office/drawing/2014/main" id="{E8BD77D1-0E9E-8305-A069-715EA2E09050}"/>
                </a:ext>
              </a:extLst>
            </p:cNvPr>
            <p:cNvSpPr txBox="1">
              <a:spLocks/>
            </p:cNvSpPr>
            <p:nvPr/>
          </p:nvSpPr>
          <p:spPr>
            <a:xfrm>
              <a:off x="5222875" y="4921871"/>
              <a:ext cx="432000" cy="430558"/>
            </a:xfrm>
            <a:prstGeom prst="rect">
              <a:avLst/>
            </a:prstGeom>
            <a:solidFill>
              <a:schemeClr val="tx2"/>
            </a:solidFill>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100" b="1">
                  <a:solidFill>
                    <a:schemeClr val="bg1"/>
                  </a:solidFill>
                </a:rPr>
                <a:t>1.</a:t>
              </a:r>
              <a:endParaRPr lang="lv-LV" sz="2100">
                <a:solidFill>
                  <a:schemeClr val="bg1"/>
                </a:solidFill>
              </a:endParaRPr>
            </a:p>
          </p:txBody>
        </p:sp>
      </p:grpSp>
      <p:grpSp>
        <p:nvGrpSpPr>
          <p:cNvPr id="37" name="Group 36">
            <a:extLst>
              <a:ext uri="{FF2B5EF4-FFF2-40B4-BE49-F238E27FC236}">
                <a16:creationId xmlns:a16="http://schemas.microsoft.com/office/drawing/2014/main" id="{9AAEF5BD-0778-6572-6433-E7335DD86C76}"/>
              </a:ext>
            </a:extLst>
          </p:cNvPr>
          <p:cNvGrpSpPr/>
          <p:nvPr/>
        </p:nvGrpSpPr>
        <p:grpSpPr>
          <a:xfrm>
            <a:off x="4641850" y="4141258"/>
            <a:ext cx="2334043" cy="2854326"/>
            <a:chOff x="7532268" y="4921871"/>
            <a:chExt cx="2334043" cy="2854326"/>
          </a:xfrm>
        </p:grpSpPr>
        <p:sp>
          <p:nvSpPr>
            <p:cNvPr id="38" name="Content Placeholder 3">
              <a:extLst>
                <a:ext uri="{FF2B5EF4-FFF2-40B4-BE49-F238E27FC236}">
                  <a16:creationId xmlns:a16="http://schemas.microsoft.com/office/drawing/2014/main" id="{DCBBABC6-4D7D-B0F6-E6DF-4C21B591958C}"/>
                </a:ext>
              </a:extLst>
            </p:cNvPr>
            <p:cNvSpPr txBox="1">
              <a:spLocks/>
            </p:cNvSpPr>
            <p:nvPr/>
          </p:nvSpPr>
          <p:spPr>
            <a:xfrm>
              <a:off x="7549831" y="5493372"/>
              <a:ext cx="2316480" cy="2282825"/>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Atbilstošs finansējums</a:t>
              </a:r>
            </a:p>
            <a:p>
              <a:endParaRPr lang="lv-LV" sz="2100" b="1">
                <a:solidFill>
                  <a:schemeClr val="tx2"/>
                </a:solidFill>
              </a:endParaRPr>
            </a:p>
          </p:txBody>
        </p:sp>
        <p:sp>
          <p:nvSpPr>
            <p:cNvPr id="39" name="Content Placeholder 3">
              <a:extLst>
                <a:ext uri="{FF2B5EF4-FFF2-40B4-BE49-F238E27FC236}">
                  <a16:creationId xmlns:a16="http://schemas.microsoft.com/office/drawing/2014/main" id="{E4FF1C66-03E2-9C66-EF41-7B9F7AE95BAE}"/>
                </a:ext>
              </a:extLst>
            </p:cNvPr>
            <p:cNvSpPr txBox="1">
              <a:spLocks/>
            </p:cNvSpPr>
            <p:nvPr/>
          </p:nvSpPr>
          <p:spPr>
            <a:xfrm>
              <a:off x="7532268" y="4921871"/>
              <a:ext cx="432000" cy="430558"/>
            </a:xfrm>
            <a:prstGeom prst="rect">
              <a:avLst/>
            </a:prstGeom>
            <a:solidFill>
              <a:schemeClr val="tx2"/>
            </a:solidFill>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100" b="1">
                  <a:solidFill>
                    <a:schemeClr val="bg1"/>
                  </a:solidFill>
                </a:rPr>
                <a:t>2.</a:t>
              </a:r>
              <a:endParaRPr lang="lv-LV" sz="2100">
                <a:solidFill>
                  <a:schemeClr val="bg1"/>
                </a:solidFill>
              </a:endParaRPr>
            </a:p>
          </p:txBody>
        </p:sp>
      </p:grpSp>
      <p:grpSp>
        <p:nvGrpSpPr>
          <p:cNvPr id="40" name="Group 39">
            <a:extLst>
              <a:ext uri="{FF2B5EF4-FFF2-40B4-BE49-F238E27FC236}">
                <a16:creationId xmlns:a16="http://schemas.microsoft.com/office/drawing/2014/main" id="{E029F6FC-0E1F-A47A-457D-4FC53353F756}"/>
              </a:ext>
            </a:extLst>
          </p:cNvPr>
          <p:cNvGrpSpPr/>
          <p:nvPr/>
        </p:nvGrpSpPr>
        <p:grpSpPr>
          <a:xfrm>
            <a:off x="8128000" y="4141258"/>
            <a:ext cx="2653665" cy="2854326"/>
            <a:chOff x="9863137" y="4921871"/>
            <a:chExt cx="2653665" cy="2854326"/>
          </a:xfrm>
        </p:grpSpPr>
        <p:sp>
          <p:nvSpPr>
            <p:cNvPr id="41" name="Content Placeholder 3">
              <a:extLst>
                <a:ext uri="{FF2B5EF4-FFF2-40B4-BE49-F238E27FC236}">
                  <a16:creationId xmlns:a16="http://schemas.microsoft.com/office/drawing/2014/main" id="{007DFAA8-416B-E3ED-3BD0-A9F0A63E4FE5}"/>
                </a:ext>
              </a:extLst>
            </p:cNvPr>
            <p:cNvSpPr txBox="1">
              <a:spLocks/>
            </p:cNvSpPr>
            <p:nvPr/>
          </p:nvSpPr>
          <p:spPr>
            <a:xfrm>
              <a:off x="9863137" y="5493372"/>
              <a:ext cx="2653665" cy="2282825"/>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Modernas tehnoloģijas un infrastruktūra </a:t>
              </a:r>
            </a:p>
            <a:p>
              <a:endParaRPr lang="lv-LV" sz="2100" b="1">
                <a:solidFill>
                  <a:schemeClr val="tx2"/>
                </a:solidFill>
              </a:endParaRPr>
            </a:p>
          </p:txBody>
        </p:sp>
        <p:sp>
          <p:nvSpPr>
            <p:cNvPr id="42" name="Content Placeholder 3">
              <a:extLst>
                <a:ext uri="{FF2B5EF4-FFF2-40B4-BE49-F238E27FC236}">
                  <a16:creationId xmlns:a16="http://schemas.microsoft.com/office/drawing/2014/main" id="{A086760D-BA1F-5529-CAD2-FE9DD1B4D6D6}"/>
                </a:ext>
              </a:extLst>
            </p:cNvPr>
            <p:cNvSpPr txBox="1">
              <a:spLocks/>
            </p:cNvSpPr>
            <p:nvPr/>
          </p:nvSpPr>
          <p:spPr>
            <a:xfrm>
              <a:off x="9866311" y="4921871"/>
              <a:ext cx="432000" cy="430558"/>
            </a:xfrm>
            <a:prstGeom prst="rect">
              <a:avLst/>
            </a:prstGeom>
            <a:solidFill>
              <a:schemeClr val="tx2"/>
            </a:solidFill>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100" b="1">
                  <a:solidFill>
                    <a:schemeClr val="bg1"/>
                  </a:solidFill>
                </a:rPr>
                <a:t>3.</a:t>
              </a:r>
              <a:endParaRPr lang="lv-LV" sz="2100">
                <a:solidFill>
                  <a:schemeClr val="bg1"/>
                </a:solidFill>
              </a:endParaRPr>
            </a:p>
          </p:txBody>
        </p:sp>
      </p:grpSp>
      <p:sp>
        <p:nvSpPr>
          <p:cNvPr id="49" name="Content Placeholder 2">
            <a:extLst>
              <a:ext uri="{FF2B5EF4-FFF2-40B4-BE49-F238E27FC236}">
                <a16:creationId xmlns:a16="http://schemas.microsoft.com/office/drawing/2014/main" id="{30868E00-AADD-D538-DCAE-50ED5A68C15A}"/>
              </a:ext>
            </a:extLst>
          </p:cNvPr>
          <p:cNvSpPr>
            <a:spLocks noGrp="1"/>
          </p:cNvSpPr>
          <p:nvPr>
            <p:ph idx="16"/>
          </p:nvPr>
        </p:nvSpPr>
        <p:spPr>
          <a:xfrm>
            <a:off x="585788" y="571499"/>
            <a:ext cx="6493885" cy="1021773"/>
          </a:xfrm>
        </p:spPr>
        <p:txBody>
          <a:bodyPr/>
          <a:lstStyle/>
          <a:p>
            <a:r>
              <a:rPr lang="lv-LV"/>
              <a:t>3 KONKRĒTI </a:t>
            </a:r>
            <a:r>
              <a:rPr lang="lv-LV" b="1"/>
              <a:t>VIDĒJA TERMIŅA MĒRĶI:</a:t>
            </a:r>
          </a:p>
          <a:p>
            <a:endParaRPr lang="lv-LV" b="1"/>
          </a:p>
        </p:txBody>
      </p:sp>
      <p:pic>
        <p:nvPicPr>
          <p:cNvPr id="51" name="Picture 50">
            <a:extLst>
              <a:ext uri="{FF2B5EF4-FFF2-40B4-BE49-F238E27FC236}">
                <a16:creationId xmlns:a16="http://schemas.microsoft.com/office/drawing/2014/main" id="{93707C2D-4279-6EF6-D1D5-24FE6E814112}"/>
              </a:ext>
            </a:extLst>
          </p:cNvPr>
          <p:cNvPicPr>
            <a:picLocks noChangeAspect="1"/>
          </p:cNvPicPr>
          <p:nvPr/>
        </p:nvPicPr>
        <p:blipFill>
          <a:blip r:embed="rId3"/>
          <a:stretch>
            <a:fillRect/>
          </a:stretch>
        </p:blipFill>
        <p:spPr>
          <a:xfrm>
            <a:off x="1160463" y="3206342"/>
            <a:ext cx="686816" cy="684784"/>
          </a:xfrm>
          <a:prstGeom prst="rect">
            <a:avLst/>
          </a:prstGeom>
        </p:spPr>
      </p:pic>
      <p:pic>
        <p:nvPicPr>
          <p:cNvPr id="53" name="Picture 52">
            <a:extLst>
              <a:ext uri="{FF2B5EF4-FFF2-40B4-BE49-F238E27FC236}">
                <a16:creationId xmlns:a16="http://schemas.microsoft.com/office/drawing/2014/main" id="{2E2AECF0-77A4-0F74-A56D-E6CC4C222EF3}"/>
              </a:ext>
            </a:extLst>
          </p:cNvPr>
          <p:cNvPicPr>
            <a:picLocks noChangeAspect="1"/>
          </p:cNvPicPr>
          <p:nvPr/>
        </p:nvPicPr>
        <p:blipFill>
          <a:blip r:embed="rId4"/>
          <a:stretch>
            <a:fillRect/>
          </a:stretch>
        </p:blipFill>
        <p:spPr>
          <a:xfrm>
            <a:off x="4641850" y="3179926"/>
            <a:ext cx="719328" cy="737616"/>
          </a:xfrm>
          <a:prstGeom prst="rect">
            <a:avLst/>
          </a:prstGeom>
        </p:spPr>
      </p:pic>
      <p:pic>
        <p:nvPicPr>
          <p:cNvPr id="54" name="Picture 53">
            <a:extLst>
              <a:ext uri="{FF2B5EF4-FFF2-40B4-BE49-F238E27FC236}">
                <a16:creationId xmlns:a16="http://schemas.microsoft.com/office/drawing/2014/main" id="{FC13AFE6-B988-9B04-26B7-D85021A7B51C}"/>
              </a:ext>
            </a:extLst>
          </p:cNvPr>
          <p:cNvPicPr>
            <a:picLocks noChangeAspect="1"/>
          </p:cNvPicPr>
          <p:nvPr/>
        </p:nvPicPr>
        <p:blipFill>
          <a:blip r:embed="rId5"/>
          <a:stretch>
            <a:fillRect/>
          </a:stretch>
        </p:blipFill>
        <p:spPr>
          <a:xfrm>
            <a:off x="8128000" y="3175862"/>
            <a:ext cx="780288" cy="745744"/>
          </a:xfrm>
          <a:prstGeom prst="rect">
            <a:avLst/>
          </a:prstGeom>
        </p:spPr>
      </p:pic>
    </p:spTree>
    <p:extLst>
      <p:ext uri="{BB962C8B-B14F-4D97-AF65-F5344CB8AC3E}">
        <p14:creationId xmlns:p14="http://schemas.microsoft.com/office/powerpoint/2010/main" val="3357649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1000" fill="hold"/>
                                        <p:tgtEl>
                                          <p:spTgt spid="51"/>
                                        </p:tgtEl>
                                        <p:attrNameLst>
                                          <p:attrName>ppt_x</p:attrName>
                                        </p:attrNameLst>
                                      </p:cBhvr>
                                      <p:tavLst>
                                        <p:tav tm="0">
                                          <p:val>
                                            <p:strVal val="#ppt_x"/>
                                          </p:val>
                                        </p:tav>
                                        <p:tav tm="100000">
                                          <p:val>
                                            <p:strVal val="#ppt_x"/>
                                          </p:val>
                                        </p:tav>
                                      </p:tavLst>
                                    </p:anim>
                                    <p:anim calcmode="lin" valueType="num">
                                      <p:cBhvr additive="base">
                                        <p:cTn id="14" dur="1000" fill="hold"/>
                                        <p:tgtEl>
                                          <p:spTgt spid="5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ppt_x"/>
                                          </p:val>
                                        </p:tav>
                                        <p:tav tm="100000">
                                          <p:val>
                                            <p:strVal val="#ppt_x"/>
                                          </p:val>
                                        </p:tav>
                                      </p:tavLst>
                                    </p:anim>
                                    <p:anim calcmode="lin" valueType="num">
                                      <p:cBhvr additive="base">
                                        <p:cTn id="18" dur="1000" fill="hold"/>
                                        <p:tgtEl>
                                          <p:spTgt spid="3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1000" fill="hold"/>
                                        <p:tgtEl>
                                          <p:spTgt spid="53"/>
                                        </p:tgtEl>
                                        <p:attrNameLst>
                                          <p:attrName>ppt_x</p:attrName>
                                        </p:attrNameLst>
                                      </p:cBhvr>
                                      <p:tavLst>
                                        <p:tav tm="0">
                                          <p:val>
                                            <p:strVal val="#ppt_x"/>
                                          </p:val>
                                        </p:tav>
                                        <p:tav tm="100000">
                                          <p:val>
                                            <p:strVal val="#ppt_x"/>
                                          </p:val>
                                        </p:tav>
                                      </p:tavLst>
                                    </p:anim>
                                    <p:anim calcmode="lin" valueType="num">
                                      <p:cBhvr additive="base">
                                        <p:cTn id="23" dur="1000" fill="hold"/>
                                        <p:tgtEl>
                                          <p:spTgt spid="5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1000" fill="hold"/>
                                        <p:tgtEl>
                                          <p:spTgt spid="37"/>
                                        </p:tgtEl>
                                        <p:attrNameLst>
                                          <p:attrName>ppt_x</p:attrName>
                                        </p:attrNameLst>
                                      </p:cBhvr>
                                      <p:tavLst>
                                        <p:tav tm="0">
                                          <p:val>
                                            <p:strVal val="#ppt_x"/>
                                          </p:val>
                                        </p:tav>
                                        <p:tav tm="100000">
                                          <p:val>
                                            <p:strVal val="#ppt_x"/>
                                          </p:val>
                                        </p:tav>
                                      </p:tavLst>
                                    </p:anim>
                                    <p:anim calcmode="lin" valueType="num">
                                      <p:cBhvr additive="base">
                                        <p:cTn id="27" dur="1000" fill="hold"/>
                                        <p:tgtEl>
                                          <p:spTgt spid="37"/>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1000" fill="hold"/>
                                        <p:tgtEl>
                                          <p:spTgt spid="54"/>
                                        </p:tgtEl>
                                        <p:attrNameLst>
                                          <p:attrName>ppt_x</p:attrName>
                                        </p:attrNameLst>
                                      </p:cBhvr>
                                      <p:tavLst>
                                        <p:tav tm="0">
                                          <p:val>
                                            <p:strVal val="#ppt_x"/>
                                          </p:val>
                                        </p:tav>
                                        <p:tav tm="100000">
                                          <p:val>
                                            <p:strVal val="#ppt_x"/>
                                          </p:val>
                                        </p:tav>
                                      </p:tavLst>
                                    </p:anim>
                                    <p:anim calcmode="lin" valueType="num">
                                      <p:cBhvr additive="base">
                                        <p:cTn id="32" dur="1000" fill="hold"/>
                                        <p:tgtEl>
                                          <p:spTgt spid="5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1000" fill="hold"/>
                                        <p:tgtEl>
                                          <p:spTgt spid="40"/>
                                        </p:tgtEl>
                                        <p:attrNameLst>
                                          <p:attrName>ppt_x</p:attrName>
                                        </p:attrNameLst>
                                      </p:cBhvr>
                                      <p:tavLst>
                                        <p:tav tm="0">
                                          <p:val>
                                            <p:strVal val="#ppt_x"/>
                                          </p:val>
                                        </p:tav>
                                        <p:tav tm="100000">
                                          <p:val>
                                            <p:strVal val="#ppt_x"/>
                                          </p:val>
                                        </p:tav>
                                      </p:tavLst>
                                    </p:anim>
                                    <p:anim calcmode="lin" valueType="num">
                                      <p:cBhvr additive="base">
                                        <p:cTn id="36"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0E910C09-3947-F0B6-EFEB-4367B525CA97}"/>
              </a:ext>
            </a:extLst>
          </p:cNvPr>
          <p:cNvPicPr>
            <a:picLocks noChangeAspect="1"/>
          </p:cNvPicPr>
          <p:nvPr/>
        </p:nvPicPr>
        <p:blipFill>
          <a:blip r:embed="rId2"/>
          <a:stretch>
            <a:fillRect/>
          </a:stretch>
        </p:blipFill>
        <p:spPr>
          <a:xfrm>
            <a:off x="-5791199" y="0"/>
            <a:ext cx="17983199" cy="6858000"/>
          </a:xfrm>
          <a:prstGeom prst="rect">
            <a:avLst/>
          </a:prstGeom>
        </p:spPr>
      </p:pic>
      <p:sp>
        <p:nvSpPr>
          <p:cNvPr id="52" name="Rectangle 51">
            <a:extLst>
              <a:ext uri="{FF2B5EF4-FFF2-40B4-BE49-F238E27FC236}">
                <a16:creationId xmlns:a16="http://schemas.microsoft.com/office/drawing/2014/main" id="{72E8708F-81A2-856F-1CD8-FE792D4E9DD8}"/>
              </a:ext>
            </a:extLst>
          </p:cNvPr>
          <p:cNvSpPr/>
          <p:nvPr/>
        </p:nvSpPr>
        <p:spPr>
          <a:xfrm>
            <a:off x="8124826" y="0"/>
            <a:ext cx="4067174" cy="6858000"/>
          </a:xfrm>
          <a:prstGeom prst="rect">
            <a:avLst/>
          </a:prstGeom>
          <a:solidFill>
            <a:schemeClr val="accent4">
              <a:lumMod val="85000"/>
              <a:alpha val="796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noFill/>
            </a:endParaRPr>
          </a:p>
        </p:txBody>
      </p:sp>
      <p:sp>
        <p:nvSpPr>
          <p:cNvPr id="10" name="Rectangle 9">
            <a:extLst>
              <a:ext uri="{FF2B5EF4-FFF2-40B4-BE49-F238E27FC236}">
                <a16:creationId xmlns:a16="http://schemas.microsoft.com/office/drawing/2014/main" id="{3BF0AAE3-2039-10A0-C081-C241627ECE0D}"/>
              </a:ext>
            </a:extLst>
          </p:cNvPr>
          <p:cNvSpPr/>
          <p:nvPr/>
        </p:nvSpPr>
        <p:spPr>
          <a:xfrm>
            <a:off x="1" y="0"/>
            <a:ext cx="8128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grpSp>
        <p:nvGrpSpPr>
          <p:cNvPr id="30" name="Group 29">
            <a:extLst>
              <a:ext uri="{FF2B5EF4-FFF2-40B4-BE49-F238E27FC236}">
                <a16:creationId xmlns:a16="http://schemas.microsoft.com/office/drawing/2014/main" id="{F4443A01-EFDA-FE05-537E-96CA2F6A1EFB}"/>
              </a:ext>
            </a:extLst>
          </p:cNvPr>
          <p:cNvGrpSpPr/>
          <p:nvPr/>
        </p:nvGrpSpPr>
        <p:grpSpPr>
          <a:xfrm>
            <a:off x="581025" y="4150800"/>
            <a:ext cx="7343775" cy="1982305"/>
            <a:chOff x="581025" y="4577520"/>
            <a:chExt cx="7343775" cy="1982305"/>
          </a:xfrm>
        </p:grpSpPr>
        <p:sp>
          <p:nvSpPr>
            <p:cNvPr id="15" name="Content Placeholder 2">
              <a:extLst>
                <a:ext uri="{FF2B5EF4-FFF2-40B4-BE49-F238E27FC236}">
                  <a16:creationId xmlns:a16="http://schemas.microsoft.com/office/drawing/2014/main" id="{83E46D0B-CAD2-2422-177A-404E8BAB318E}"/>
                </a:ext>
              </a:extLst>
            </p:cNvPr>
            <p:cNvSpPr txBox="1">
              <a:spLocks/>
            </p:cNvSpPr>
            <p:nvPr/>
          </p:nvSpPr>
          <p:spPr>
            <a:xfrm>
              <a:off x="585789" y="4577520"/>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UZDEVUMI: </a:t>
              </a:r>
              <a:endParaRPr lang="en-GB">
                <a:solidFill>
                  <a:schemeClr val="tx2">
                    <a:alpha val="70000"/>
                  </a:schemeClr>
                </a:solidFill>
              </a:endParaRPr>
            </a:p>
          </p:txBody>
        </p:sp>
        <p:cxnSp>
          <p:nvCxnSpPr>
            <p:cNvPr id="16" name="Straight Connector 15">
              <a:extLst>
                <a:ext uri="{FF2B5EF4-FFF2-40B4-BE49-F238E27FC236}">
                  <a16:creationId xmlns:a16="http://schemas.microsoft.com/office/drawing/2014/main" id="{E2A4E62D-EBD3-EC47-6942-6D44EC2B4C13}"/>
                </a:ext>
              </a:extLst>
            </p:cNvPr>
            <p:cNvCxnSpPr>
              <a:cxnSpLocks/>
            </p:cNvCxnSpPr>
            <p:nvPr/>
          </p:nvCxnSpPr>
          <p:spPr>
            <a:xfrm>
              <a:off x="581025" y="5137434"/>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9522BA1A-0A02-F129-46A9-1B76D91E39BA}"/>
                </a:ext>
              </a:extLst>
            </p:cNvPr>
            <p:cNvSpPr txBox="1">
              <a:spLocks/>
            </p:cNvSpPr>
            <p:nvPr/>
          </p:nvSpPr>
          <p:spPr>
            <a:xfrm>
              <a:off x="611716" y="5282003"/>
              <a:ext cx="7313084" cy="1277822"/>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Daudzveidīga satura radīšana, jaunas filmas, seriāli, kvalitatīvas izklaides formāti televīzijas programmās, audiodrāmas radio programmās, pieaugošs Latvijas neatkarīgo producentu satura īpatsvars televīzijas programmās.</a:t>
              </a:r>
            </a:p>
            <a:p>
              <a:endParaRPr lang="lv-LV">
                <a:solidFill>
                  <a:schemeClr val="tx2"/>
                </a:solidFill>
              </a:endParaRPr>
            </a:p>
          </p:txBody>
        </p:sp>
      </p:grpSp>
      <p:grpSp>
        <p:nvGrpSpPr>
          <p:cNvPr id="29" name="Group 28">
            <a:extLst>
              <a:ext uri="{FF2B5EF4-FFF2-40B4-BE49-F238E27FC236}">
                <a16:creationId xmlns:a16="http://schemas.microsoft.com/office/drawing/2014/main" id="{F2547A18-07A7-2FFE-EB22-5E91C5598952}"/>
              </a:ext>
            </a:extLst>
          </p:cNvPr>
          <p:cNvGrpSpPr/>
          <p:nvPr/>
        </p:nvGrpSpPr>
        <p:grpSpPr>
          <a:xfrm>
            <a:off x="581025" y="2289600"/>
            <a:ext cx="6384925" cy="1308515"/>
            <a:chOff x="581025" y="3079611"/>
            <a:chExt cx="6384925" cy="1308515"/>
          </a:xfrm>
        </p:grpSpPr>
        <p:sp>
          <p:nvSpPr>
            <p:cNvPr id="19" name="Content Placeholder 2">
              <a:extLst>
                <a:ext uri="{FF2B5EF4-FFF2-40B4-BE49-F238E27FC236}">
                  <a16:creationId xmlns:a16="http://schemas.microsoft.com/office/drawing/2014/main" id="{B5EFEC5E-31D6-4926-8BF8-27E2ED569448}"/>
                </a:ext>
              </a:extLst>
            </p:cNvPr>
            <p:cNvSpPr txBox="1">
              <a:spLocks/>
            </p:cNvSpPr>
            <p:nvPr/>
          </p:nvSpPr>
          <p:spPr>
            <a:xfrm>
              <a:off x="585789" y="3079611"/>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MĒRĶIS: </a:t>
              </a:r>
              <a:endParaRPr lang="en-GB">
                <a:solidFill>
                  <a:schemeClr val="tx2">
                    <a:alpha val="70000"/>
                  </a:schemeClr>
                </a:solidFill>
              </a:endParaRPr>
            </a:p>
          </p:txBody>
        </p:sp>
        <p:cxnSp>
          <p:nvCxnSpPr>
            <p:cNvPr id="20" name="Straight Connector 19">
              <a:extLst>
                <a:ext uri="{FF2B5EF4-FFF2-40B4-BE49-F238E27FC236}">
                  <a16:creationId xmlns:a16="http://schemas.microsoft.com/office/drawing/2014/main" id="{F24D711A-2C25-EDD2-8C02-81474C89B46E}"/>
                </a:ext>
              </a:extLst>
            </p:cNvPr>
            <p:cNvCxnSpPr>
              <a:cxnSpLocks/>
            </p:cNvCxnSpPr>
            <p:nvPr/>
          </p:nvCxnSpPr>
          <p:spPr>
            <a:xfrm>
              <a:off x="581025" y="3639525"/>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Content Placeholder 3">
              <a:extLst>
                <a:ext uri="{FF2B5EF4-FFF2-40B4-BE49-F238E27FC236}">
                  <a16:creationId xmlns:a16="http://schemas.microsoft.com/office/drawing/2014/main" id="{4F9EA3AF-02D8-29ED-8E9F-D7D5BD4648E2}"/>
                </a:ext>
              </a:extLst>
            </p:cNvPr>
            <p:cNvSpPr txBox="1">
              <a:spLocks/>
            </p:cNvSpPr>
            <p:nvPr/>
          </p:nvSpPr>
          <p:spPr>
            <a:xfrm>
              <a:off x="611716" y="3784094"/>
              <a:ext cx="6354234" cy="604032"/>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Ar demokrātiskai sabiedrībai svarīgu un daudzveidīgu saturu sasniegt plašu auditoriju dažādās platformās.</a:t>
              </a:r>
            </a:p>
          </p:txBody>
        </p:sp>
      </p:grpSp>
      <p:grpSp>
        <p:nvGrpSpPr>
          <p:cNvPr id="58" name="Group 57">
            <a:extLst>
              <a:ext uri="{FF2B5EF4-FFF2-40B4-BE49-F238E27FC236}">
                <a16:creationId xmlns:a16="http://schemas.microsoft.com/office/drawing/2014/main" id="{C52A0B3E-C620-8AB3-BD0F-F31D8151E6F7}"/>
              </a:ext>
            </a:extLst>
          </p:cNvPr>
          <p:cNvGrpSpPr/>
          <p:nvPr/>
        </p:nvGrpSpPr>
        <p:grpSpPr>
          <a:xfrm>
            <a:off x="8688389" y="3154017"/>
            <a:ext cx="1461607" cy="3703983"/>
            <a:chOff x="8688389" y="3154017"/>
            <a:chExt cx="1461607" cy="3703983"/>
          </a:xfrm>
        </p:grpSpPr>
        <p:sp>
          <p:nvSpPr>
            <p:cNvPr id="44" name="Content Placeholder 4">
              <a:extLst>
                <a:ext uri="{FF2B5EF4-FFF2-40B4-BE49-F238E27FC236}">
                  <a16:creationId xmlns:a16="http://schemas.microsoft.com/office/drawing/2014/main" id="{B25BDEB1-E165-09D4-43AB-5BCB853415F7}"/>
                </a:ext>
              </a:extLst>
            </p:cNvPr>
            <p:cNvSpPr txBox="1">
              <a:spLocks/>
            </p:cNvSpPr>
            <p:nvPr/>
          </p:nvSpPr>
          <p:spPr>
            <a:xfrm>
              <a:off x="8688389" y="3154017"/>
              <a:ext cx="1461607" cy="3703983"/>
            </a:xfrm>
            <a:prstGeom prst="rect">
              <a:avLst/>
            </a:prstGeom>
            <a:solidFill>
              <a:schemeClr val="bg1"/>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2"/>
                  </a:solidFill>
                </a:rPr>
                <a:t>BĀZES VĒRTĪBA 2024</a:t>
              </a:r>
            </a:p>
          </p:txBody>
        </p:sp>
        <p:sp>
          <p:nvSpPr>
            <p:cNvPr id="48" name="Content Placeholder 4">
              <a:extLst>
                <a:ext uri="{FF2B5EF4-FFF2-40B4-BE49-F238E27FC236}">
                  <a16:creationId xmlns:a16="http://schemas.microsoft.com/office/drawing/2014/main" id="{D8137121-5B93-DB7F-6EDA-B65DE8092E5E}"/>
                </a:ext>
              </a:extLst>
            </p:cNvPr>
            <p:cNvSpPr txBox="1">
              <a:spLocks/>
            </p:cNvSpPr>
            <p:nvPr/>
          </p:nvSpPr>
          <p:spPr>
            <a:xfrm>
              <a:off x="8688389" y="3154017"/>
              <a:ext cx="1461607" cy="2044253"/>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2"/>
                  </a:solidFill>
                </a:rPr>
                <a:t>73%</a:t>
              </a:r>
            </a:p>
          </p:txBody>
        </p:sp>
      </p:grpSp>
      <p:grpSp>
        <p:nvGrpSpPr>
          <p:cNvPr id="59" name="Group 58">
            <a:extLst>
              <a:ext uri="{FF2B5EF4-FFF2-40B4-BE49-F238E27FC236}">
                <a16:creationId xmlns:a16="http://schemas.microsoft.com/office/drawing/2014/main" id="{90D69C3E-CC41-5983-50EC-09D28312E641}"/>
              </a:ext>
            </a:extLst>
          </p:cNvPr>
          <p:cNvGrpSpPr/>
          <p:nvPr/>
        </p:nvGrpSpPr>
        <p:grpSpPr>
          <a:xfrm>
            <a:off x="10146194" y="2854325"/>
            <a:ext cx="1461607" cy="4003675"/>
            <a:chOff x="10146194" y="2854325"/>
            <a:chExt cx="1461607" cy="4003675"/>
          </a:xfrm>
        </p:grpSpPr>
        <p:sp>
          <p:nvSpPr>
            <p:cNvPr id="47" name="Content Placeholder 4">
              <a:extLst>
                <a:ext uri="{FF2B5EF4-FFF2-40B4-BE49-F238E27FC236}">
                  <a16:creationId xmlns:a16="http://schemas.microsoft.com/office/drawing/2014/main" id="{AFEA00E9-D884-980A-99EC-A8EE7CB4E308}"/>
                </a:ext>
              </a:extLst>
            </p:cNvPr>
            <p:cNvSpPr txBox="1">
              <a:spLocks/>
            </p:cNvSpPr>
            <p:nvPr/>
          </p:nvSpPr>
          <p:spPr>
            <a:xfrm>
              <a:off x="10146194" y="2854325"/>
              <a:ext cx="1461607" cy="4003675"/>
            </a:xfrm>
            <a:prstGeom prst="rect">
              <a:avLst/>
            </a:prstGeom>
            <a:solidFill>
              <a:schemeClr val="bg2">
                <a:alpha val="99000"/>
              </a:schemeClr>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1"/>
                  </a:solidFill>
                </a:rPr>
                <a:t>MĒRĶA VĒRTĪBA 2025</a:t>
              </a:r>
            </a:p>
          </p:txBody>
        </p:sp>
        <p:sp>
          <p:nvSpPr>
            <p:cNvPr id="49" name="Content Placeholder 4">
              <a:extLst>
                <a:ext uri="{FF2B5EF4-FFF2-40B4-BE49-F238E27FC236}">
                  <a16:creationId xmlns:a16="http://schemas.microsoft.com/office/drawing/2014/main" id="{BED12D43-D176-486B-3EA9-F7958D259801}"/>
                </a:ext>
              </a:extLst>
            </p:cNvPr>
            <p:cNvSpPr txBox="1">
              <a:spLocks/>
            </p:cNvSpPr>
            <p:nvPr/>
          </p:nvSpPr>
          <p:spPr>
            <a:xfrm>
              <a:off x="10146194" y="2857190"/>
              <a:ext cx="1461607" cy="1585211"/>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1"/>
                  </a:solidFill>
                </a:rPr>
                <a:t>79%</a:t>
              </a:r>
            </a:p>
          </p:txBody>
        </p:sp>
      </p:grpSp>
      <p:grpSp>
        <p:nvGrpSpPr>
          <p:cNvPr id="60" name="Group 59">
            <a:extLst>
              <a:ext uri="{FF2B5EF4-FFF2-40B4-BE49-F238E27FC236}">
                <a16:creationId xmlns:a16="http://schemas.microsoft.com/office/drawing/2014/main" id="{0D3A923B-6DC7-CDC1-8D16-BA84322E4099}"/>
              </a:ext>
            </a:extLst>
          </p:cNvPr>
          <p:cNvGrpSpPr/>
          <p:nvPr/>
        </p:nvGrpSpPr>
        <p:grpSpPr>
          <a:xfrm>
            <a:off x="8688388" y="571500"/>
            <a:ext cx="2925762" cy="2171700"/>
            <a:chOff x="8688388" y="571500"/>
            <a:chExt cx="2925762" cy="2171700"/>
          </a:xfrm>
        </p:grpSpPr>
        <p:sp>
          <p:nvSpPr>
            <p:cNvPr id="33" name="Content Placeholder 4">
              <a:extLst>
                <a:ext uri="{FF2B5EF4-FFF2-40B4-BE49-F238E27FC236}">
                  <a16:creationId xmlns:a16="http://schemas.microsoft.com/office/drawing/2014/main" id="{D6256FCE-4A60-54D9-ED7E-F5528CCD815A}"/>
                </a:ext>
              </a:extLst>
            </p:cNvPr>
            <p:cNvSpPr txBox="1">
              <a:spLocks/>
            </p:cNvSpPr>
            <p:nvPr/>
          </p:nvSpPr>
          <p:spPr>
            <a:xfrm>
              <a:off x="8688388" y="951346"/>
              <a:ext cx="2801648" cy="1791854"/>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a:solidFill>
                    <a:schemeClr val="bg2"/>
                  </a:solidFill>
                </a:rPr>
                <a:t>Rezultatīvais rādītājs:</a:t>
              </a:r>
            </a:p>
            <a:p>
              <a:r>
                <a:rPr lang="lv-LV" sz="1600" b="1">
                  <a:solidFill>
                    <a:schemeClr val="bg2"/>
                  </a:solidFill>
                </a:rPr>
                <a:t>Sabiedrisko mediju kopējā sasniedzamība nedēļā sabiedriskā labuma ikgadējā aptaujā</a:t>
              </a:r>
            </a:p>
            <a:p>
              <a:endParaRPr lang="lv-LV" sz="1600">
                <a:solidFill>
                  <a:schemeClr val="bg2"/>
                </a:solidFill>
              </a:endParaRPr>
            </a:p>
          </p:txBody>
        </p:sp>
        <p:cxnSp>
          <p:nvCxnSpPr>
            <p:cNvPr id="50" name="Straight Connector 49">
              <a:extLst>
                <a:ext uri="{FF2B5EF4-FFF2-40B4-BE49-F238E27FC236}">
                  <a16:creationId xmlns:a16="http://schemas.microsoft.com/office/drawing/2014/main" id="{3F011A6D-6781-94F9-4C40-573EC5977E5F}"/>
                </a:ext>
              </a:extLst>
            </p:cNvPr>
            <p:cNvCxnSpPr>
              <a:cxnSpLocks/>
            </p:cNvCxnSpPr>
            <p:nvPr/>
          </p:nvCxnSpPr>
          <p:spPr>
            <a:xfrm>
              <a:off x="8688388" y="571500"/>
              <a:ext cx="2925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Content Placeholder 2">
            <a:extLst>
              <a:ext uri="{FF2B5EF4-FFF2-40B4-BE49-F238E27FC236}">
                <a16:creationId xmlns:a16="http://schemas.microsoft.com/office/drawing/2014/main" id="{0F55EB77-996C-444A-B224-35CEED64AF31}"/>
              </a:ext>
            </a:extLst>
          </p:cNvPr>
          <p:cNvSpPr>
            <a:spLocks noGrp="1"/>
          </p:cNvSpPr>
          <p:nvPr>
            <p:ph idx="16"/>
          </p:nvPr>
        </p:nvSpPr>
        <p:spPr>
          <a:xfrm>
            <a:off x="585789" y="571500"/>
            <a:ext cx="6822176" cy="571500"/>
          </a:xfrm>
        </p:spPr>
        <p:txBody>
          <a:bodyPr/>
          <a:lstStyle/>
          <a:p>
            <a:r>
              <a:rPr lang="en-GB" b="1">
                <a:solidFill>
                  <a:schemeClr val="tx2"/>
                </a:solidFill>
              </a:rPr>
              <a:t>NEFINANŠU </a:t>
            </a:r>
            <a:r>
              <a:rPr lang="en-GB">
                <a:solidFill>
                  <a:schemeClr val="tx2"/>
                </a:solidFill>
              </a:rPr>
              <a:t>MĒRĶI</a:t>
            </a:r>
          </a:p>
        </p:txBody>
      </p:sp>
      <p:sp>
        <p:nvSpPr>
          <p:cNvPr id="70" name="Content Placeholder 3">
            <a:extLst>
              <a:ext uri="{FF2B5EF4-FFF2-40B4-BE49-F238E27FC236}">
                <a16:creationId xmlns:a16="http://schemas.microsoft.com/office/drawing/2014/main" id="{70419E62-967D-A465-D513-5BF56E9E7BFF}"/>
              </a:ext>
            </a:extLst>
          </p:cNvPr>
          <p:cNvSpPr txBox="1">
            <a:spLocks/>
          </p:cNvSpPr>
          <p:nvPr/>
        </p:nvSpPr>
        <p:spPr>
          <a:xfrm>
            <a:off x="2584174" y="1439594"/>
            <a:ext cx="5022573" cy="848899"/>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Latvijas Sabiedriskais medijs </a:t>
            </a:r>
            <a:br>
              <a:rPr lang="lv-LV" sz="2100" b="1">
                <a:solidFill>
                  <a:schemeClr val="tx2"/>
                </a:solidFill>
              </a:rPr>
            </a:br>
            <a:r>
              <a:rPr lang="lv-LV" sz="2100" b="1">
                <a:solidFill>
                  <a:schemeClr val="tx2"/>
                </a:solidFill>
              </a:rPr>
              <a:t>ir auditorijas pirmā izvēle</a:t>
            </a:r>
          </a:p>
        </p:txBody>
      </p:sp>
      <p:grpSp>
        <p:nvGrpSpPr>
          <p:cNvPr id="71" name="Group 70">
            <a:extLst>
              <a:ext uri="{FF2B5EF4-FFF2-40B4-BE49-F238E27FC236}">
                <a16:creationId xmlns:a16="http://schemas.microsoft.com/office/drawing/2014/main" id="{392704A0-6BD0-83FD-A0E7-9CED6FD566E2}"/>
              </a:ext>
            </a:extLst>
          </p:cNvPr>
          <p:cNvGrpSpPr/>
          <p:nvPr/>
        </p:nvGrpSpPr>
        <p:grpSpPr>
          <a:xfrm>
            <a:off x="581024" y="1470991"/>
            <a:ext cx="1743076" cy="582910"/>
            <a:chOff x="581024" y="1470991"/>
            <a:chExt cx="1743076" cy="582910"/>
          </a:xfrm>
        </p:grpSpPr>
        <p:sp>
          <p:nvSpPr>
            <p:cNvPr id="72" name="Content Placeholder 3">
              <a:extLst>
                <a:ext uri="{FF2B5EF4-FFF2-40B4-BE49-F238E27FC236}">
                  <a16:creationId xmlns:a16="http://schemas.microsoft.com/office/drawing/2014/main" id="{DB28A960-2A59-0E05-57FD-48804B3BB6A8}"/>
                </a:ext>
              </a:extLst>
            </p:cNvPr>
            <p:cNvSpPr txBox="1">
              <a:spLocks/>
            </p:cNvSpPr>
            <p:nvPr/>
          </p:nvSpPr>
          <p:spPr>
            <a:xfrm>
              <a:off x="581024" y="1470991"/>
              <a:ext cx="584863" cy="582910"/>
            </a:xfrm>
            <a:prstGeom prst="rect">
              <a:avLst/>
            </a:prstGeom>
            <a:solidFill>
              <a:schemeClr val="tx2"/>
            </a:solidFill>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300" b="1">
                  <a:solidFill>
                    <a:schemeClr val="bg1"/>
                  </a:solidFill>
                </a:rPr>
                <a:t>1.</a:t>
              </a:r>
              <a:endParaRPr lang="lv-LV" sz="2300">
                <a:solidFill>
                  <a:schemeClr val="bg1"/>
                </a:solidFill>
              </a:endParaRPr>
            </a:p>
          </p:txBody>
        </p:sp>
        <p:sp>
          <p:nvSpPr>
            <p:cNvPr id="73" name="Content Placeholder 3">
              <a:extLst>
                <a:ext uri="{FF2B5EF4-FFF2-40B4-BE49-F238E27FC236}">
                  <a16:creationId xmlns:a16="http://schemas.microsoft.com/office/drawing/2014/main" id="{E57DF6E3-7BBA-AF94-7F87-7ED71252ABC6}"/>
                </a:ext>
              </a:extLst>
            </p:cNvPr>
            <p:cNvSpPr txBox="1">
              <a:spLocks/>
            </p:cNvSpPr>
            <p:nvPr/>
          </p:nvSpPr>
          <p:spPr>
            <a:xfrm>
              <a:off x="1188599" y="1470991"/>
              <a:ext cx="1135501" cy="582910"/>
            </a:xfrm>
            <a:prstGeom prst="rect">
              <a:avLst/>
            </a:prstGeom>
            <a:solidFill>
              <a:schemeClr val="tx2"/>
            </a:solidFill>
          </p:spPr>
          <p:txBody>
            <a:bodyPr lIns="72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Rīcības</a:t>
              </a:r>
              <a:br>
                <a:rPr lang="lv-LV" sz="1600" b="1">
                  <a:solidFill>
                    <a:schemeClr val="accent4"/>
                  </a:solidFill>
                </a:rPr>
              </a:br>
              <a:r>
                <a:rPr lang="lv-LV" sz="1600" b="1">
                  <a:solidFill>
                    <a:schemeClr val="accent4"/>
                  </a:solidFill>
                </a:rPr>
                <a:t>virziens:</a:t>
              </a:r>
              <a:endParaRPr lang="lv-LV" sz="1600">
                <a:solidFill>
                  <a:schemeClr val="accent4"/>
                </a:solidFill>
              </a:endParaRPr>
            </a:p>
          </p:txBody>
        </p:sp>
      </p:grpSp>
    </p:spTree>
    <p:extLst>
      <p:ext uri="{BB962C8B-B14F-4D97-AF65-F5344CB8AC3E}">
        <p14:creationId xmlns:p14="http://schemas.microsoft.com/office/powerpoint/2010/main" val="1868899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1000" fill="hold"/>
                                        <p:tgtEl>
                                          <p:spTgt spid="58"/>
                                        </p:tgtEl>
                                        <p:attrNameLst>
                                          <p:attrName>ppt_x</p:attrName>
                                        </p:attrNameLst>
                                      </p:cBhvr>
                                      <p:tavLst>
                                        <p:tav tm="0">
                                          <p:val>
                                            <p:strVal val="#ppt_x"/>
                                          </p:val>
                                        </p:tav>
                                        <p:tav tm="100000">
                                          <p:val>
                                            <p:strVal val="#ppt_x"/>
                                          </p:val>
                                        </p:tav>
                                      </p:tavLst>
                                    </p:anim>
                                    <p:anim calcmode="lin" valueType="num">
                                      <p:cBhvr additive="base">
                                        <p:cTn id="17" dur="1000" fill="hold"/>
                                        <p:tgtEl>
                                          <p:spTgt spid="5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1000" fill="hold"/>
                                        <p:tgtEl>
                                          <p:spTgt spid="59"/>
                                        </p:tgtEl>
                                        <p:attrNameLst>
                                          <p:attrName>ppt_x</p:attrName>
                                        </p:attrNameLst>
                                      </p:cBhvr>
                                      <p:tavLst>
                                        <p:tav tm="0">
                                          <p:val>
                                            <p:strVal val="#ppt_x"/>
                                          </p:val>
                                        </p:tav>
                                        <p:tav tm="100000">
                                          <p:val>
                                            <p:strVal val="#ppt_x"/>
                                          </p:val>
                                        </p:tav>
                                      </p:tavLst>
                                    </p:anim>
                                    <p:anim calcmode="lin" valueType="num">
                                      <p:cBhvr additive="base">
                                        <p:cTn id="22"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223F29-55CF-6C6A-0853-E8619D827DC6}"/>
              </a:ext>
            </a:extLst>
          </p:cNvPr>
          <p:cNvPicPr>
            <a:picLocks noChangeAspect="1"/>
          </p:cNvPicPr>
          <p:nvPr/>
        </p:nvPicPr>
        <p:blipFill>
          <a:blip r:embed="rId2"/>
          <a:stretch>
            <a:fillRect/>
          </a:stretch>
        </p:blipFill>
        <p:spPr>
          <a:xfrm>
            <a:off x="-4930775" y="0"/>
            <a:ext cx="17983199" cy="6858000"/>
          </a:xfrm>
          <a:prstGeom prst="rect">
            <a:avLst/>
          </a:prstGeom>
        </p:spPr>
      </p:pic>
      <p:sp>
        <p:nvSpPr>
          <p:cNvPr id="52" name="Rectangle 51">
            <a:extLst>
              <a:ext uri="{FF2B5EF4-FFF2-40B4-BE49-F238E27FC236}">
                <a16:creationId xmlns:a16="http://schemas.microsoft.com/office/drawing/2014/main" id="{72E8708F-81A2-856F-1CD8-FE792D4E9DD8}"/>
              </a:ext>
            </a:extLst>
          </p:cNvPr>
          <p:cNvSpPr/>
          <p:nvPr/>
        </p:nvSpPr>
        <p:spPr>
          <a:xfrm>
            <a:off x="8124826" y="0"/>
            <a:ext cx="4067174" cy="6858000"/>
          </a:xfrm>
          <a:prstGeom prst="rect">
            <a:avLst/>
          </a:prstGeom>
          <a:solidFill>
            <a:schemeClr val="accent4">
              <a:lumMod val="85000"/>
              <a:alpha val="796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noFill/>
            </a:endParaRPr>
          </a:p>
        </p:txBody>
      </p:sp>
      <p:sp>
        <p:nvSpPr>
          <p:cNvPr id="10" name="Rectangle 9">
            <a:extLst>
              <a:ext uri="{FF2B5EF4-FFF2-40B4-BE49-F238E27FC236}">
                <a16:creationId xmlns:a16="http://schemas.microsoft.com/office/drawing/2014/main" id="{3BF0AAE3-2039-10A0-C081-C241627ECE0D}"/>
              </a:ext>
            </a:extLst>
          </p:cNvPr>
          <p:cNvSpPr/>
          <p:nvPr/>
        </p:nvSpPr>
        <p:spPr>
          <a:xfrm>
            <a:off x="1" y="0"/>
            <a:ext cx="8128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grpSp>
        <p:nvGrpSpPr>
          <p:cNvPr id="30" name="Group 29">
            <a:extLst>
              <a:ext uri="{FF2B5EF4-FFF2-40B4-BE49-F238E27FC236}">
                <a16:creationId xmlns:a16="http://schemas.microsoft.com/office/drawing/2014/main" id="{F4443A01-EFDA-FE05-537E-96CA2F6A1EFB}"/>
              </a:ext>
            </a:extLst>
          </p:cNvPr>
          <p:cNvGrpSpPr/>
          <p:nvPr/>
        </p:nvGrpSpPr>
        <p:grpSpPr>
          <a:xfrm>
            <a:off x="581025" y="4150800"/>
            <a:ext cx="6575149" cy="1982305"/>
            <a:chOff x="581025" y="4577520"/>
            <a:chExt cx="6575149" cy="1982305"/>
          </a:xfrm>
        </p:grpSpPr>
        <p:sp>
          <p:nvSpPr>
            <p:cNvPr id="15" name="Content Placeholder 2">
              <a:extLst>
                <a:ext uri="{FF2B5EF4-FFF2-40B4-BE49-F238E27FC236}">
                  <a16:creationId xmlns:a16="http://schemas.microsoft.com/office/drawing/2014/main" id="{83E46D0B-CAD2-2422-177A-404E8BAB318E}"/>
                </a:ext>
              </a:extLst>
            </p:cNvPr>
            <p:cNvSpPr txBox="1">
              <a:spLocks/>
            </p:cNvSpPr>
            <p:nvPr/>
          </p:nvSpPr>
          <p:spPr>
            <a:xfrm>
              <a:off x="585789" y="4577520"/>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UZDEVUMI: </a:t>
              </a:r>
              <a:endParaRPr lang="en-GB">
                <a:solidFill>
                  <a:schemeClr val="tx2">
                    <a:alpha val="70000"/>
                  </a:schemeClr>
                </a:solidFill>
              </a:endParaRPr>
            </a:p>
          </p:txBody>
        </p:sp>
        <p:cxnSp>
          <p:nvCxnSpPr>
            <p:cNvPr id="16" name="Straight Connector 15">
              <a:extLst>
                <a:ext uri="{FF2B5EF4-FFF2-40B4-BE49-F238E27FC236}">
                  <a16:creationId xmlns:a16="http://schemas.microsoft.com/office/drawing/2014/main" id="{E2A4E62D-EBD3-EC47-6942-6D44EC2B4C13}"/>
                </a:ext>
              </a:extLst>
            </p:cNvPr>
            <p:cNvCxnSpPr>
              <a:cxnSpLocks/>
            </p:cNvCxnSpPr>
            <p:nvPr/>
          </p:nvCxnSpPr>
          <p:spPr>
            <a:xfrm>
              <a:off x="581025" y="5137434"/>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9522BA1A-0A02-F129-46A9-1B76D91E39BA}"/>
                </a:ext>
              </a:extLst>
            </p:cNvPr>
            <p:cNvSpPr txBox="1">
              <a:spLocks/>
            </p:cNvSpPr>
            <p:nvPr/>
          </p:nvSpPr>
          <p:spPr>
            <a:xfrm>
              <a:off x="611716" y="5282003"/>
              <a:ext cx="6544458" cy="1277822"/>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Vienotas reģionālās studijas Latgalē izveide. Atvērto datu analītikas kompetences, pētnieciski analītiskā satura un faktu pārbaudes kapacitātes stiprināšana. Satura mazākumtautību valodās nodrošināšana.</a:t>
              </a:r>
            </a:p>
          </p:txBody>
        </p:sp>
      </p:grpSp>
      <p:grpSp>
        <p:nvGrpSpPr>
          <p:cNvPr id="29" name="Group 28">
            <a:extLst>
              <a:ext uri="{FF2B5EF4-FFF2-40B4-BE49-F238E27FC236}">
                <a16:creationId xmlns:a16="http://schemas.microsoft.com/office/drawing/2014/main" id="{F2547A18-07A7-2FFE-EB22-5E91C5598952}"/>
              </a:ext>
            </a:extLst>
          </p:cNvPr>
          <p:cNvGrpSpPr/>
          <p:nvPr/>
        </p:nvGrpSpPr>
        <p:grpSpPr>
          <a:xfrm>
            <a:off x="581025" y="2289600"/>
            <a:ext cx="4931879" cy="1308515"/>
            <a:chOff x="581025" y="3079611"/>
            <a:chExt cx="4931879" cy="1308515"/>
          </a:xfrm>
        </p:grpSpPr>
        <p:sp>
          <p:nvSpPr>
            <p:cNvPr id="19" name="Content Placeholder 2">
              <a:extLst>
                <a:ext uri="{FF2B5EF4-FFF2-40B4-BE49-F238E27FC236}">
                  <a16:creationId xmlns:a16="http://schemas.microsoft.com/office/drawing/2014/main" id="{B5EFEC5E-31D6-4926-8BF8-27E2ED569448}"/>
                </a:ext>
              </a:extLst>
            </p:cNvPr>
            <p:cNvSpPr txBox="1">
              <a:spLocks/>
            </p:cNvSpPr>
            <p:nvPr/>
          </p:nvSpPr>
          <p:spPr>
            <a:xfrm>
              <a:off x="585789" y="3079611"/>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MĒRĶIS: </a:t>
              </a:r>
              <a:endParaRPr lang="en-GB">
                <a:solidFill>
                  <a:schemeClr val="tx2">
                    <a:alpha val="70000"/>
                  </a:schemeClr>
                </a:solidFill>
              </a:endParaRPr>
            </a:p>
          </p:txBody>
        </p:sp>
        <p:cxnSp>
          <p:nvCxnSpPr>
            <p:cNvPr id="20" name="Straight Connector 19">
              <a:extLst>
                <a:ext uri="{FF2B5EF4-FFF2-40B4-BE49-F238E27FC236}">
                  <a16:creationId xmlns:a16="http://schemas.microsoft.com/office/drawing/2014/main" id="{F24D711A-2C25-EDD2-8C02-81474C89B46E}"/>
                </a:ext>
              </a:extLst>
            </p:cNvPr>
            <p:cNvCxnSpPr>
              <a:cxnSpLocks/>
            </p:cNvCxnSpPr>
            <p:nvPr/>
          </p:nvCxnSpPr>
          <p:spPr>
            <a:xfrm>
              <a:off x="581025" y="3639525"/>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Content Placeholder 3">
              <a:extLst>
                <a:ext uri="{FF2B5EF4-FFF2-40B4-BE49-F238E27FC236}">
                  <a16:creationId xmlns:a16="http://schemas.microsoft.com/office/drawing/2014/main" id="{4F9EA3AF-02D8-29ED-8E9F-D7D5BD4648E2}"/>
                </a:ext>
              </a:extLst>
            </p:cNvPr>
            <p:cNvSpPr txBox="1">
              <a:spLocks/>
            </p:cNvSpPr>
            <p:nvPr/>
          </p:nvSpPr>
          <p:spPr>
            <a:xfrm>
              <a:off x="611716" y="3784094"/>
              <a:ext cx="4901188" cy="604032"/>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Stiprināt demokrātisko iekārtu, vārda brīvību un piederības sajūtu Latvijai.</a:t>
              </a:r>
            </a:p>
          </p:txBody>
        </p:sp>
      </p:grpSp>
      <p:grpSp>
        <p:nvGrpSpPr>
          <p:cNvPr id="58" name="Group 57">
            <a:extLst>
              <a:ext uri="{FF2B5EF4-FFF2-40B4-BE49-F238E27FC236}">
                <a16:creationId xmlns:a16="http://schemas.microsoft.com/office/drawing/2014/main" id="{C52A0B3E-C620-8AB3-BD0F-F31D8151E6F7}"/>
              </a:ext>
            </a:extLst>
          </p:cNvPr>
          <p:cNvGrpSpPr/>
          <p:nvPr/>
        </p:nvGrpSpPr>
        <p:grpSpPr>
          <a:xfrm>
            <a:off x="8688389" y="3631096"/>
            <a:ext cx="1461607" cy="3226904"/>
            <a:chOff x="8688389" y="3631096"/>
            <a:chExt cx="1461607" cy="3226904"/>
          </a:xfrm>
        </p:grpSpPr>
        <p:sp>
          <p:nvSpPr>
            <p:cNvPr id="44" name="Content Placeholder 4">
              <a:extLst>
                <a:ext uri="{FF2B5EF4-FFF2-40B4-BE49-F238E27FC236}">
                  <a16:creationId xmlns:a16="http://schemas.microsoft.com/office/drawing/2014/main" id="{B25BDEB1-E165-09D4-43AB-5BCB853415F7}"/>
                </a:ext>
              </a:extLst>
            </p:cNvPr>
            <p:cNvSpPr txBox="1">
              <a:spLocks/>
            </p:cNvSpPr>
            <p:nvPr/>
          </p:nvSpPr>
          <p:spPr>
            <a:xfrm>
              <a:off x="8688389" y="3631096"/>
              <a:ext cx="1461607" cy="3226904"/>
            </a:xfrm>
            <a:prstGeom prst="rect">
              <a:avLst/>
            </a:prstGeom>
            <a:solidFill>
              <a:schemeClr val="bg1"/>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2"/>
                  </a:solidFill>
                </a:rPr>
                <a:t>BĀZES VĒRTĪBA 2024</a:t>
              </a:r>
            </a:p>
          </p:txBody>
        </p:sp>
        <p:sp>
          <p:nvSpPr>
            <p:cNvPr id="48" name="Content Placeholder 4">
              <a:extLst>
                <a:ext uri="{FF2B5EF4-FFF2-40B4-BE49-F238E27FC236}">
                  <a16:creationId xmlns:a16="http://schemas.microsoft.com/office/drawing/2014/main" id="{D8137121-5B93-DB7F-6EDA-B65DE8092E5E}"/>
                </a:ext>
              </a:extLst>
            </p:cNvPr>
            <p:cNvSpPr txBox="1">
              <a:spLocks/>
            </p:cNvSpPr>
            <p:nvPr/>
          </p:nvSpPr>
          <p:spPr>
            <a:xfrm>
              <a:off x="8688389" y="3631096"/>
              <a:ext cx="1461607" cy="1567174"/>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2"/>
                  </a:solidFill>
                </a:rPr>
                <a:t>49%</a:t>
              </a:r>
            </a:p>
          </p:txBody>
        </p:sp>
      </p:grpSp>
      <p:grpSp>
        <p:nvGrpSpPr>
          <p:cNvPr id="59" name="Group 58">
            <a:extLst>
              <a:ext uri="{FF2B5EF4-FFF2-40B4-BE49-F238E27FC236}">
                <a16:creationId xmlns:a16="http://schemas.microsoft.com/office/drawing/2014/main" id="{90D69C3E-CC41-5983-50EC-09D28312E641}"/>
              </a:ext>
            </a:extLst>
          </p:cNvPr>
          <p:cNvGrpSpPr/>
          <p:nvPr/>
        </p:nvGrpSpPr>
        <p:grpSpPr>
          <a:xfrm>
            <a:off x="10146194" y="3425825"/>
            <a:ext cx="1461607" cy="3432175"/>
            <a:chOff x="10146194" y="3425825"/>
            <a:chExt cx="1461607" cy="3432175"/>
          </a:xfrm>
        </p:grpSpPr>
        <p:sp>
          <p:nvSpPr>
            <p:cNvPr id="47" name="Content Placeholder 4">
              <a:extLst>
                <a:ext uri="{FF2B5EF4-FFF2-40B4-BE49-F238E27FC236}">
                  <a16:creationId xmlns:a16="http://schemas.microsoft.com/office/drawing/2014/main" id="{AFEA00E9-D884-980A-99EC-A8EE7CB4E308}"/>
                </a:ext>
              </a:extLst>
            </p:cNvPr>
            <p:cNvSpPr txBox="1">
              <a:spLocks/>
            </p:cNvSpPr>
            <p:nvPr/>
          </p:nvSpPr>
          <p:spPr>
            <a:xfrm>
              <a:off x="10146194" y="3425825"/>
              <a:ext cx="1461607" cy="3432175"/>
            </a:xfrm>
            <a:prstGeom prst="rect">
              <a:avLst/>
            </a:prstGeom>
            <a:solidFill>
              <a:schemeClr val="bg2">
                <a:alpha val="99000"/>
              </a:schemeClr>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1"/>
                  </a:solidFill>
                </a:rPr>
                <a:t>MĒRĶA VĒRTĪBA 2025</a:t>
              </a:r>
            </a:p>
          </p:txBody>
        </p:sp>
        <p:sp>
          <p:nvSpPr>
            <p:cNvPr id="49" name="Content Placeholder 4">
              <a:extLst>
                <a:ext uri="{FF2B5EF4-FFF2-40B4-BE49-F238E27FC236}">
                  <a16:creationId xmlns:a16="http://schemas.microsoft.com/office/drawing/2014/main" id="{BED12D43-D176-486B-3EA9-F7958D259801}"/>
                </a:ext>
              </a:extLst>
            </p:cNvPr>
            <p:cNvSpPr txBox="1">
              <a:spLocks/>
            </p:cNvSpPr>
            <p:nvPr/>
          </p:nvSpPr>
          <p:spPr>
            <a:xfrm>
              <a:off x="10146194" y="3425825"/>
              <a:ext cx="1461607" cy="1016576"/>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1"/>
                  </a:solidFill>
                </a:rPr>
                <a:t>52%</a:t>
              </a:r>
            </a:p>
          </p:txBody>
        </p:sp>
      </p:grpSp>
      <p:grpSp>
        <p:nvGrpSpPr>
          <p:cNvPr id="60" name="Group 59">
            <a:extLst>
              <a:ext uri="{FF2B5EF4-FFF2-40B4-BE49-F238E27FC236}">
                <a16:creationId xmlns:a16="http://schemas.microsoft.com/office/drawing/2014/main" id="{0D3A923B-6DC7-CDC1-8D16-BA84322E4099}"/>
              </a:ext>
            </a:extLst>
          </p:cNvPr>
          <p:cNvGrpSpPr/>
          <p:nvPr/>
        </p:nvGrpSpPr>
        <p:grpSpPr>
          <a:xfrm>
            <a:off x="8688388" y="571500"/>
            <a:ext cx="2925762" cy="2171700"/>
            <a:chOff x="8688388" y="571500"/>
            <a:chExt cx="2925762" cy="2171700"/>
          </a:xfrm>
        </p:grpSpPr>
        <p:sp>
          <p:nvSpPr>
            <p:cNvPr id="33" name="Content Placeholder 4">
              <a:extLst>
                <a:ext uri="{FF2B5EF4-FFF2-40B4-BE49-F238E27FC236}">
                  <a16:creationId xmlns:a16="http://schemas.microsoft.com/office/drawing/2014/main" id="{D6256FCE-4A60-54D9-ED7E-F5528CCD815A}"/>
                </a:ext>
              </a:extLst>
            </p:cNvPr>
            <p:cNvSpPr txBox="1">
              <a:spLocks/>
            </p:cNvSpPr>
            <p:nvPr/>
          </p:nvSpPr>
          <p:spPr>
            <a:xfrm>
              <a:off x="8688388" y="951346"/>
              <a:ext cx="2801648" cy="1791854"/>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a:solidFill>
                    <a:schemeClr val="bg2"/>
                  </a:solidFill>
                </a:rPr>
                <a:t>Rezultatīvais rādītājs:</a:t>
              </a:r>
            </a:p>
            <a:p>
              <a:r>
                <a:rPr lang="lv-LV" sz="1600" b="1">
                  <a:solidFill>
                    <a:schemeClr val="bg2"/>
                  </a:solidFill>
                </a:rPr>
                <a:t>Kopējais uzticēšanās rādītājs sabiedriskajiem medijiem sabiedriskā labuma ikgadējā aptaujā</a:t>
              </a:r>
            </a:p>
            <a:p>
              <a:endParaRPr lang="lv-LV" sz="1600" b="1">
                <a:solidFill>
                  <a:schemeClr val="bg2"/>
                </a:solidFill>
              </a:endParaRPr>
            </a:p>
          </p:txBody>
        </p:sp>
        <p:cxnSp>
          <p:nvCxnSpPr>
            <p:cNvPr id="50" name="Straight Connector 49">
              <a:extLst>
                <a:ext uri="{FF2B5EF4-FFF2-40B4-BE49-F238E27FC236}">
                  <a16:creationId xmlns:a16="http://schemas.microsoft.com/office/drawing/2014/main" id="{3F011A6D-6781-94F9-4C40-573EC5977E5F}"/>
                </a:ext>
              </a:extLst>
            </p:cNvPr>
            <p:cNvCxnSpPr>
              <a:cxnSpLocks/>
            </p:cNvCxnSpPr>
            <p:nvPr/>
          </p:nvCxnSpPr>
          <p:spPr>
            <a:xfrm>
              <a:off x="8688388" y="571500"/>
              <a:ext cx="2925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Content Placeholder 2">
            <a:extLst>
              <a:ext uri="{FF2B5EF4-FFF2-40B4-BE49-F238E27FC236}">
                <a16:creationId xmlns:a16="http://schemas.microsoft.com/office/drawing/2014/main" id="{792FB1DF-3DC1-2D64-F6AA-B054CC8F4A6F}"/>
              </a:ext>
            </a:extLst>
          </p:cNvPr>
          <p:cNvSpPr txBox="1">
            <a:spLocks/>
          </p:cNvSpPr>
          <p:nvPr/>
        </p:nvSpPr>
        <p:spPr>
          <a:xfrm>
            <a:off x="585789" y="571500"/>
            <a:ext cx="6822176" cy="571500"/>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0"/>
              </a:spcBef>
              <a:spcAft>
                <a:spcPts val="0"/>
              </a:spcAft>
              <a:buFontTx/>
              <a:buNone/>
              <a:defRPr sz="3600" b="0" kern="1200" spc="50" baseline="0">
                <a:solidFill>
                  <a:schemeClr val="bg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solidFill>
                  <a:schemeClr val="tx2"/>
                </a:solidFill>
              </a:rPr>
              <a:t>NEFINANŠU </a:t>
            </a:r>
            <a:r>
              <a:rPr lang="en-GB">
                <a:solidFill>
                  <a:schemeClr val="tx2"/>
                </a:solidFill>
              </a:rPr>
              <a:t>MĒRĶI</a:t>
            </a:r>
          </a:p>
        </p:txBody>
      </p:sp>
      <p:sp>
        <p:nvSpPr>
          <p:cNvPr id="6" name="Content Placeholder 3">
            <a:extLst>
              <a:ext uri="{FF2B5EF4-FFF2-40B4-BE49-F238E27FC236}">
                <a16:creationId xmlns:a16="http://schemas.microsoft.com/office/drawing/2014/main" id="{573BE7B7-261D-6318-79A4-6031F023C6ED}"/>
              </a:ext>
            </a:extLst>
          </p:cNvPr>
          <p:cNvSpPr txBox="1">
            <a:spLocks/>
          </p:cNvSpPr>
          <p:nvPr/>
        </p:nvSpPr>
        <p:spPr>
          <a:xfrm>
            <a:off x="2584174" y="1439594"/>
            <a:ext cx="5022573" cy="848899"/>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Latvijas Sabiedriskais medijs </a:t>
            </a:r>
            <a:br>
              <a:rPr lang="lv-LV" sz="2100" b="1">
                <a:solidFill>
                  <a:schemeClr val="tx2"/>
                </a:solidFill>
              </a:rPr>
            </a:br>
            <a:r>
              <a:rPr lang="lv-LV" sz="2100" b="1">
                <a:solidFill>
                  <a:schemeClr val="tx2"/>
                </a:solidFill>
              </a:rPr>
              <a:t>ir uzticamākais medijs Latvijā</a:t>
            </a:r>
          </a:p>
        </p:txBody>
      </p:sp>
      <p:grpSp>
        <p:nvGrpSpPr>
          <p:cNvPr id="7" name="Group 6">
            <a:extLst>
              <a:ext uri="{FF2B5EF4-FFF2-40B4-BE49-F238E27FC236}">
                <a16:creationId xmlns:a16="http://schemas.microsoft.com/office/drawing/2014/main" id="{3ACDDB6A-DA31-E020-FE0B-12F97A11D8A1}"/>
              </a:ext>
            </a:extLst>
          </p:cNvPr>
          <p:cNvGrpSpPr/>
          <p:nvPr/>
        </p:nvGrpSpPr>
        <p:grpSpPr>
          <a:xfrm>
            <a:off x="581024" y="1470991"/>
            <a:ext cx="1743076" cy="582910"/>
            <a:chOff x="581024" y="1470991"/>
            <a:chExt cx="1743076" cy="582910"/>
          </a:xfrm>
        </p:grpSpPr>
        <p:sp>
          <p:nvSpPr>
            <p:cNvPr id="8" name="Content Placeholder 3">
              <a:extLst>
                <a:ext uri="{FF2B5EF4-FFF2-40B4-BE49-F238E27FC236}">
                  <a16:creationId xmlns:a16="http://schemas.microsoft.com/office/drawing/2014/main" id="{68D92277-FD2C-CB0F-19D6-71AECB26CF30}"/>
                </a:ext>
              </a:extLst>
            </p:cNvPr>
            <p:cNvSpPr txBox="1">
              <a:spLocks/>
            </p:cNvSpPr>
            <p:nvPr/>
          </p:nvSpPr>
          <p:spPr>
            <a:xfrm>
              <a:off x="581024" y="1470991"/>
              <a:ext cx="584863" cy="582910"/>
            </a:xfrm>
            <a:prstGeom prst="rect">
              <a:avLst/>
            </a:prstGeom>
            <a:solidFill>
              <a:schemeClr val="tx2"/>
            </a:solidFill>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300" b="1">
                  <a:solidFill>
                    <a:schemeClr val="bg1"/>
                  </a:solidFill>
                </a:rPr>
                <a:t>2.</a:t>
              </a:r>
              <a:endParaRPr lang="lv-LV" sz="2300">
                <a:solidFill>
                  <a:schemeClr val="bg1"/>
                </a:solidFill>
              </a:endParaRPr>
            </a:p>
          </p:txBody>
        </p:sp>
        <p:sp>
          <p:nvSpPr>
            <p:cNvPr id="9" name="Content Placeholder 3">
              <a:extLst>
                <a:ext uri="{FF2B5EF4-FFF2-40B4-BE49-F238E27FC236}">
                  <a16:creationId xmlns:a16="http://schemas.microsoft.com/office/drawing/2014/main" id="{C6D4230C-B302-B264-0563-2BF9D8DBDCEB}"/>
                </a:ext>
              </a:extLst>
            </p:cNvPr>
            <p:cNvSpPr txBox="1">
              <a:spLocks/>
            </p:cNvSpPr>
            <p:nvPr/>
          </p:nvSpPr>
          <p:spPr>
            <a:xfrm>
              <a:off x="1188599" y="1470991"/>
              <a:ext cx="1135501" cy="582910"/>
            </a:xfrm>
            <a:prstGeom prst="rect">
              <a:avLst/>
            </a:prstGeom>
            <a:solidFill>
              <a:schemeClr val="tx2"/>
            </a:solidFill>
          </p:spPr>
          <p:txBody>
            <a:bodyPr lIns="72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Rīcības</a:t>
              </a:r>
              <a:br>
                <a:rPr lang="lv-LV" sz="1600" b="1">
                  <a:solidFill>
                    <a:schemeClr val="accent4"/>
                  </a:solidFill>
                </a:rPr>
              </a:br>
              <a:r>
                <a:rPr lang="lv-LV" sz="1600" b="1">
                  <a:solidFill>
                    <a:schemeClr val="accent4"/>
                  </a:solidFill>
                </a:rPr>
                <a:t>virziens:</a:t>
              </a:r>
              <a:endParaRPr lang="lv-LV" sz="1600">
                <a:solidFill>
                  <a:schemeClr val="accent4"/>
                </a:solidFill>
              </a:endParaRPr>
            </a:p>
          </p:txBody>
        </p:sp>
      </p:grpSp>
    </p:spTree>
    <p:extLst>
      <p:ext uri="{BB962C8B-B14F-4D97-AF65-F5344CB8AC3E}">
        <p14:creationId xmlns:p14="http://schemas.microsoft.com/office/powerpoint/2010/main" val="3742734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1000" fill="hold"/>
                                        <p:tgtEl>
                                          <p:spTgt spid="58"/>
                                        </p:tgtEl>
                                        <p:attrNameLst>
                                          <p:attrName>ppt_x</p:attrName>
                                        </p:attrNameLst>
                                      </p:cBhvr>
                                      <p:tavLst>
                                        <p:tav tm="0">
                                          <p:val>
                                            <p:strVal val="#ppt_x"/>
                                          </p:val>
                                        </p:tav>
                                        <p:tav tm="100000">
                                          <p:val>
                                            <p:strVal val="#ppt_x"/>
                                          </p:val>
                                        </p:tav>
                                      </p:tavLst>
                                    </p:anim>
                                    <p:anim calcmode="lin" valueType="num">
                                      <p:cBhvr additive="base">
                                        <p:cTn id="17" dur="1000" fill="hold"/>
                                        <p:tgtEl>
                                          <p:spTgt spid="5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1000" fill="hold"/>
                                        <p:tgtEl>
                                          <p:spTgt spid="59"/>
                                        </p:tgtEl>
                                        <p:attrNameLst>
                                          <p:attrName>ppt_x</p:attrName>
                                        </p:attrNameLst>
                                      </p:cBhvr>
                                      <p:tavLst>
                                        <p:tav tm="0">
                                          <p:val>
                                            <p:strVal val="#ppt_x"/>
                                          </p:val>
                                        </p:tav>
                                        <p:tav tm="100000">
                                          <p:val>
                                            <p:strVal val="#ppt_x"/>
                                          </p:val>
                                        </p:tav>
                                      </p:tavLst>
                                    </p:anim>
                                    <p:anim calcmode="lin" valueType="num">
                                      <p:cBhvr additive="base">
                                        <p:cTn id="22"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4F35C2-A9BD-62F2-09DD-709E9B3DC87F}"/>
              </a:ext>
            </a:extLst>
          </p:cNvPr>
          <p:cNvPicPr>
            <a:picLocks noChangeAspect="1"/>
          </p:cNvPicPr>
          <p:nvPr/>
        </p:nvPicPr>
        <p:blipFill>
          <a:blip r:embed="rId2"/>
          <a:stretch>
            <a:fillRect/>
          </a:stretch>
        </p:blipFill>
        <p:spPr>
          <a:xfrm>
            <a:off x="-4164104" y="0"/>
            <a:ext cx="17983199" cy="6858000"/>
          </a:xfrm>
          <a:prstGeom prst="rect">
            <a:avLst/>
          </a:prstGeom>
        </p:spPr>
      </p:pic>
      <p:sp>
        <p:nvSpPr>
          <p:cNvPr id="52" name="Rectangle 51">
            <a:extLst>
              <a:ext uri="{FF2B5EF4-FFF2-40B4-BE49-F238E27FC236}">
                <a16:creationId xmlns:a16="http://schemas.microsoft.com/office/drawing/2014/main" id="{72E8708F-81A2-856F-1CD8-FE792D4E9DD8}"/>
              </a:ext>
            </a:extLst>
          </p:cNvPr>
          <p:cNvSpPr/>
          <p:nvPr/>
        </p:nvSpPr>
        <p:spPr>
          <a:xfrm>
            <a:off x="8124826" y="0"/>
            <a:ext cx="4067174" cy="6858000"/>
          </a:xfrm>
          <a:prstGeom prst="rect">
            <a:avLst/>
          </a:prstGeom>
          <a:solidFill>
            <a:schemeClr val="accent4">
              <a:lumMod val="85000"/>
              <a:alpha val="796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noFill/>
            </a:endParaRPr>
          </a:p>
        </p:txBody>
      </p:sp>
      <p:sp>
        <p:nvSpPr>
          <p:cNvPr id="10" name="Rectangle 9">
            <a:extLst>
              <a:ext uri="{FF2B5EF4-FFF2-40B4-BE49-F238E27FC236}">
                <a16:creationId xmlns:a16="http://schemas.microsoft.com/office/drawing/2014/main" id="{3BF0AAE3-2039-10A0-C081-C241627ECE0D}"/>
              </a:ext>
            </a:extLst>
          </p:cNvPr>
          <p:cNvSpPr/>
          <p:nvPr/>
        </p:nvSpPr>
        <p:spPr>
          <a:xfrm>
            <a:off x="1" y="0"/>
            <a:ext cx="8128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grpSp>
        <p:nvGrpSpPr>
          <p:cNvPr id="30" name="Group 29">
            <a:extLst>
              <a:ext uri="{FF2B5EF4-FFF2-40B4-BE49-F238E27FC236}">
                <a16:creationId xmlns:a16="http://schemas.microsoft.com/office/drawing/2014/main" id="{F4443A01-EFDA-FE05-537E-96CA2F6A1EFB}"/>
              </a:ext>
            </a:extLst>
          </p:cNvPr>
          <p:cNvGrpSpPr/>
          <p:nvPr/>
        </p:nvGrpSpPr>
        <p:grpSpPr>
          <a:xfrm>
            <a:off x="581025" y="4150800"/>
            <a:ext cx="7105235" cy="1982305"/>
            <a:chOff x="581025" y="4577520"/>
            <a:chExt cx="7105235" cy="1982305"/>
          </a:xfrm>
        </p:grpSpPr>
        <p:sp>
          <p:nvSpPr>
            <p:cNvPr id="15" name="Content Placeholder 2">
              <a:extLst>
                <a:ext uri="{FF2B5EF4-FFF2-40B4-BE49-F238E27FC236}">
                  <a16:creationId xmlns:a16="http://schemas.microsoft.com/office/drawing/2014/main" id="{83E46D0B-CAD2-2422-177A-404E8BAB318E}"/>
                </a:ext>
              </a:extLst>
            </p:cNvPr>
            <p:cNvSpPr txBox="1">
              <a:spLocks/>
            </p:cNvSpPr>
            <p:nvPr/>
          </p:nvSpPr>
          <p:spPr>
            <a:xfrm>
              <a:off x="585789" y="4577520"/>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UZDEVUMI: </a:t>
              </a:r>
              <a:endParaRPr lang="en-GB">
                <a:solidFill>
                  <a:schemeClr val="tx2">
                    <a:alpha val="70000"/>
                  </a:schemeClr>
                </a:solidFill>
              </a:endParaRPr>
            </a:p>
          </p:txBody>
        </p:sp>
        <p:cxnSp>
          <p:nvCxnSpPr>
            <p:cNvPr id="16" name="Straight Connector 15">
              <a:extLst>
                <a:ext uri="{FF2B5EF4-FFF2-40B4-BE49-F238E27FC236}">
                  <a16:creationId xmlns:a16="http://schemas.microsoft.com/office/drawing/2014/main" id="{E2A4E62D-EBD3-EC47-6942-6D44EC2B4C13}"/>
                </a:ext>
              </a:extLst>
            </p:cNvPr>
            <p:cNvCxnSpPr>
              <a:cxnSpLocks/>
            </p:cNvCxnSpPr>
            <p:nvPr/>
          </p:nvCxnSpPr>
          <p:spPr>
            <a:xfrm>
              <a:off x="581025" y="5137434"/>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9522BA1A-0A02-F129-46A9-1B76D91E39BA}"/>
                </a:ext>
              </a:extLst>
            </p:cNvPr>
            <p:cNvSpPr txBox="1">
              <a:spLocks/>
            </p:cNvSpPr>
            <p:nvPr/>
          </p:nvSpPr>
          <p:spPr>
            <a:xfrm>
              <a:off x="611715" y="5282003"/>
              <a:ext cx="7074545" cy="1277822"/>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Lietotājiem draudzīga, droša, cilvēkiem ar īpašām vajadzībām pieejama LSM.lv izstrāde. LSM.lv multimediālas studijas izveide. Vienotā medija Mobile APP platformas dizaina izveide. Centralizēts vienotā medija sociālo tīklu pārvaldības risinājums. REplay auditorijas pieaugums.</a:t>
              </a:r>
            </a:p>
            <a:p>
              <a:endParaRPr lang="lv-LV">
                <a:solidFill>
                  <a:schemeClr val="tx2"/>
                </a:solidFill>
              </a:endParaRPr>
            </a:p>
          </p:txBody>
        </p:sp>
      </p:grpSp>
      <p:grpSp>
        <p:nvGrpSpPr>
          <p:cNvPr id="29" name="Group 28">
            <a:extLst>
              <a:ext uri="{FF2B5EF4-FFF2-40B4-BE49-F238E27FC236}">
                <a16:creationId xmlns:a16="http://schemas.microsoft.com/office/drawing/2014/main" id="{F2547A18-07A7-2FFE-EB22-5E91C5598952}"/>
              </a:ext>
            </a:extLst>
          </p:cNvPr>
          <p:cNvGrpSpPr/>
          <p:nvPr/>
        </p:nvGrpSpPr>
        <p:grpSpPr>
          <a:xfrm>
            <a:off x="581025" y="2289600"/>
            <a:ext cx="6654663" cy="1835359"/>
            <a:chOff x="581025" y="3079611"/>
            <a:chExt cx="6654663" cy="1835359"/>
          </a:xfrm>
        </p:grpSpPr>
        <p:sp>
          <p:nvSpPr>
            <p:cNvPr id="19" name="Content Placeholder 2">
              <a:extLst>
                <a:ext uri="{FF2B5EF4-FFF2-40B4-BE49-F238E27FC236}">
                  <a16:creationId xmlns:a16="http://schemas.microsoft.com/office/drawing/2014/main" id="{B5EFEC5E-31D6-4926-8BF8-27E2ED569448}"/>
                </a:ext>
              </a:extLst>
            </p:cNvPr>
            <p:cNvSpPr txBox="1">
              <a:spLocks/>
            </p:cNvSpPr>
            <p:nvPr/>
          </p:nvSpPr>
          <p:spPr>
            <a:xfrm>
              <a:off x="585789" y="3079611"/>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MĒRĶIS: </a:t>
              </a:r>
              <a:endParaRPr lang="en-GB">
                <a:solidFill>
                  <a:schemeClr val="tx2">
                    <a:alpha val="70000"/>
                  </a:schemeClr>
                </a:solidFill>
              </a:endParaRPr>
            </a:p>
          </p:txBody>
        </p:sp>
        <p:cxnSp>
          <p:nvCxnSpPr>
            <p:cNvPr id="20" name="Straight Connector 19">
              <a:extLst>
                <a:ext uri="{FF2B5EF4-FFF2-40B4-BE49-F238E27FC236}">
                  <a16:creationId xmlns:a16="http://schemas.microsoft.com/office/drawing/2014/main" id="{F24D711A-2C25-EDD2-8C02-81474C89B46E}"/>
                </a:ext>
              </a:extLst>
            </p:cNvPr>
            <p:cNvCxnSpPr>
              <a:cxnSpLocks/>
            </p:cNvCxnSpPr>
            <p:nvPr/>
          </p:nvCxnSpPr>
          <p:spPr>
            <a:xfrm>
              <a:off x="581025" y="3639525"/>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Content Placeholder 3">
              <a:extLst>
                <a:ext uri="{FF2B5EF4-FFF2-40B4-BE49-F238E27FC236}">
                  <a16:creationId xmlns:a16="http://schemas.microsoft.com/office/drawing/2014/main" id="{4F9EA3AF-02D8-29ED-8E9F-D7D5BD4648E2}"/>
                </a:ext>
              </a:extLst>
            </p:cNvPr>
            <p:cNvSpPr txBox="1">
              <a:spLocks/>
            </p:cNvSpPr>
            <p:nvPr/>
          </p:nvSpPr>
          <p:spPr>
            <a:xfrm>
              <a:off x="611716" y="3784093"/>
              <a:ext cx="6623972" cy="1130877"/>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Nodrošināt digitālo attīstību un satura izplatību, sasniedzot lietotājus platformās, kuras tie lieto digitālās transformācijas procesa iespaidā.</a:t>
              </a:r>
            </a:p>
            <a:p>
              <a:endParaRPr lang="lv-LV">
                <a:solidFill>
                  <a:schemeClr val="tx2"/>
                </a:solidFill>
              </a:endParaRPr>
            </a:p>
          </p:txBody>
        </p:sp>
      </p:grpSp>
      <p:grpSp>
        <p:nvGrpSpPr>
          <p:cNvPr id="58" name="Group 57">
            <a:extLst>
              <a:ext uri="{FF2B5EF4-FFF2-40B4-BE49-F238E27FC236}">
                <a16:creationId xmlns:a16="http://schemas.microsoft.com/office/drawing/2014/main" id="{C52A0B3E-C620-8AB3-BD0F-F31D8151E6F7}"/>
              </a:ext>
            </a:extLst>
          </p:cNvPr>
          <p:cNvGrpSpPr/>
          <p:nvPr/>
        </p:nvGrpSpPr>
        <p:grpSpPr>
          <a:xfrm>
            <a:off x="8688389" y="3801290"/>
            <a:ext cx="1461607" cy="3056709"/>
            <a:chOff x="8688389" y="3801290"/>
            <a:chExt cx="1461607" cy="3056709"/>
          </a:xfrm>
        </p:grpSpPr>
        <p:sp>
          <p:nvSpPr>
            <p:cNvPr id="44" name="Content Placeholder 4">
              <a:extLst>
                <a:ext uri="{FF2B5EF4-FFF2-40B4-BE49-F238E27FC236}">
                  <a16:creationId xmlns:a16="http://schemas.microsoft.com/office/drawing/2014/main" id="{B25BDEB1-E165-09D4-43AB-5BCB853415F7}"/>
                </a:ext>
              </a:extLst>
            </p:cNvPr>
            <p:cNvSpPr txBox="1">
              <a:spLocks/>
            </p:cNvSpPr>
            <p:nvPr/>
          </p:nvSpPr>
          <p:spPr>
            <a:xfrm>
              <a:off x="8688389" y="3801290"/>
              <a:ext cx="1461607" cy="3056709"/>
            </a:xfrm>
            <a:prstGeom prst="rect">
              <a:avLst/>
            </a:prstGeom>
            <a:solidFill>
              <a:schemeClr val="bg1"/>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2"/>
                  </a:solidFill>
                </a:rPr>
                <a:t>BĀZES VĒRTĪBA 2023</a:t>
              </a:r>
            </a:p>
          </p:txBody>
        </p:sp>
        <p:sp>
          <p:nvSpPr>
            <p:cNvPr id="48" name="Content Placeholder 4">
              <a:extLst>
                <a:ext uri="{FF2B5EF4-FFF2-40B4-BE49-F238E27FC236}">
                  <a16:creationId xmlns:a16="http://schemas.microsoft.com/office/drawing/2014/main" id="{D8137121-5B93-DB7F-6EDA-B65DE8092E5E}"/>
                </a:ext>
              </a:extLst>
            </p:cNvPr>
            <p:cNvSpPr txBox="1">
              <a:spLocks/>
            </p:cNvSpPr>
            <p:nvPr/>
          </p:nvSpPr>
          <p:spPr>
            <a:xfrm>
              <a:off x="8688389" y="3801290"/>
              <a:ext cx="1461607" cy="1396979"/>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2"/>
                  </a:solidFill>
                </a:rPr>
                <a:t>29,3%</a:t>
              </a:r>
            </a:p>
          </p:txBody>
        </p:sp>
      </p:grpSp>
      <p:grpSp>
        <p:nvGrpSpPr>
          <p:cNvPr id="59" name="Group 58">
            <a:extLst>
              <a:ext uri="{FF2B5EF4-FFF2-40B4-BE49-F238E27FC236}">
                <a16:creationId xmlns:a16="http://schemas.microsoft.com/office/drawing/2014/main" id="{90D69C3E-CC41-5983-50EC-09D28312E641}"/>
              </a:ext>
            </a:extLst>
          </p:cNvPr>
          <p:cNvGrpSpPr/>
          <p:nvPr/>
        </p:nvGrpSpPr>
        <p:grpSpPr>
          <a:xfrm>
            <a:off x="10146194" y="3425825"/>
            <a:ext cx="1461607" cy="3432175"/>
            <a:chOff x="10146194" y="3425825"/>
            <a:chExt cx="1461607" cy="3432175"/>
          </a:xfrm>
        </p:grpSpPr>
        <p:sp>
          <p:nvSpPr>
            <p:cNvPr id="47" name="Content Placeholder 4">
              <a:extLst>
                <a:ext uri="{FF2B5EF4-FFF2-40B4-BE49-F238E27FC236}">
                  <a16:creationId xmlns:a16="http://schemas.microsoft.com/office/drawing/2014/main" id="{AFEA00E9-D884-980A-99EC-A8EE7CB4E308}"/>
                </a:ext>
              </a:extLst>
            </p:cNvPr>
            <p:cNvSpPr txBox="1">
              <a:spLocks/>
            </p:cNvSpPr>
            <p:nvPr/>
          </p:nvSpPr>
          <p:spPr>
            <a:xfrm>
              <a:off x="10146194" y="3425825"/>
              <a:ext cx="1461607" cy="3432175"/>
            </a:xfrm>
            <a:prstGeom prst="rect">
              <a:avLst/>
            </a:prstGeom>
            <a:solidFill>
              <a:schemeClr val="bg2">
                <a:alpha val="99000"/>
              </a:schemeClr>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1"/>
                  </a:solidFill>
                </a:rPr>
                <a:t>MĒRĶA VĒRTĪBA 2025</a:t>
              </a:r>
            </a:p>
          </p:txBody>
        </p:sp>
        <p:sp>
          <p:nvSpPr>
            <p:cNvPr id="49" name="Content Placeholder 4">
              <a:extLst>
                <a:ext uri="{FF2B5EF4-FFF2-40B4-BE49-F238E27FC236}">
                  <a16:creationId xmlns:a16="http://schemas.microsoft.com/office/drawing/2014/main" id="{BED12D43-D176-486B-3EA9-F7958D259801}"/>
                </a:ext>
              </a:extLst>
            </p:cNvPr>
            <p:cNvSpPr txBox="1">
              <a:spLocks/>
            </p:cNvSpPr>
            <p:nvPr/>
          </p:nvSpPr>
          <p:spPr>
            <a:xfrm>
              <a:off x="10146194" y="3425825"/>
              <a:ext cx="1461607" cy="1016576"/>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1"/>
                  </a:solidFill>
                </a:rPr>
                <a:t>33%</a:t>
              </a:r>
            </a:p>
          </p:txBody>
        </p:sp>
      </p:grpSp>
      <p:grpSp>
        <p:nvGrpSpPr>
          <p:cNvPr id="60" name="Group 59">
            <a:extLst>
              <a:ext uri="{FF2B5EF4-FFF2-40B4-BE49-F238E27FC236}">
                <a16:creationId xmlns:a16="http://schemas.microsoft.com/office/drawing/2014/main" id="{0D3A923B-6DC7-CDC1-8D16-BA84322E4099}"/>
              </a:ext>
            </a:extLst>
          </p:cNvPr>
          <p:cNvGrpSpPr/>
          <p:nvPr/>
        </p:nvGrpSpPr>
        <p:grpSpPr>
          <a:xfrm>
            <a:off x="8688388" y="571500"/>
            <a:ext cx="2925762" cy="2171700"/>
            <a:chOff x="8688388" y="571500"/>
            <a:chExt cx="2925762" cy="2171700"/>
          </a:xfrm>
        </p:grpSpPr>
        <p:sp>
          <p:nvSpPr>
            <p:cNvPr id="33" name="Content Placeholder 4">
              <a:extLst>
                <a:ext uri="{FF2B5EF4-FFF2-40B4-BE49-F238E27FC236}">
                  <a16:creationId xmlns:a16="http://schemas.microsoft.com/office/drawing/2014/main" id="{D6256FCE-4A60-54D9-ED7E-F5528CCD815A}"/>
                </a:ext>
              </a:extLst>
            </p:cNvPr>
            <p:cNvSpPr txBox="1">
              <a:spLocks/>
            </p:cNvSpPr>
            <p:nvPr/>
          </p:nvSpPr>
          <p:spPr>
            <a:xfrm>
              <a:off x="8688388" y="951346"/>
              <a:ext cx="2801648" cy="1791854"/>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a:solidFill>
                    <a:schemeClr val="bg2"/>
                  </a:solidFill>
                </a:rPr>
                <a:t>Rezultatīvais rādītājs:</a:t>
              </a:r>
            </a:p>
            <a:p>
              <a:r>
                <a:rPr lang="lv-LV" sz="1600" b="1">
                  <a:solidFill>
                    <a:schemeClr val="bg2"/>
                  </a:solidFill>
                </a:rPr>
                <a:t>LSM.lv multimediju platformu vidēji nedēļā sasniegtā auditorija </a:t>
              </a:r>
              <a:r>
                <a:rPr lang="lv-LV" sz="1600">
                  <a:solidFill>
                    <a:schemeClr val="bg2"/>
                  </a:solidFill>
                </a:rPr>
                <a:t>(Gemius)%(lietotāji, 7-74)</a:t>
              </a:r>
            </a:p>
            <a:p>
              <a:endParaRPr lang="lv-LV" sz="1600" b="1">
                <a:solidFill>
                  <a:schemeClr val="bg2"/>
                </a:solidFill>
              </a:endParaRPr>
            </a:p>
          </p:txBody>
        </p:sp>
        <p:cxnSp>
          <p:nvCxnSpPr>
            <p:cNvPr id="50" name="Straight Connector 49">
              <a:extLst>
                <a:ext uri="{FF2B5EF4-FFF2-40B4-BE49-F238E27FC236}">
                  <a16:creationId xmlns:a16="http://schemas.microsoft.com/office/drawing/2014/main" id="{3F011A6D-6781-94F9-4C40-573EC5977E5F}"/>
                </a:ext>
              </a:extLst>
            </p:cNvPr>
            <p:cNvCxnSpPr>
              <a:cxnSpLocks/>
            </p:cNvCxnSpPr>
            <p:nvPr/>
          </p:nvCxnSpPr>
          <p:spPr>
            <a:xfrm>
              <a:off x="8688388" y="571500"/>
              <a:ext cx="2925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Content Placeholder 2">
            <a:extLst>
              <a:ext uri="{FF2B5EF4-FFF2-40B4-BE49-F238E27FC236}">
                <a16:creationId xmlns:a16="http://schemas.microsoft.com/office/drawing/2014/main" id="{56522799-4B04-6519-7A4D-FBCD79605AA4}"/>
              </a:ext>
            </a:extLst>
          </p:cNvPr>
          <p:cNvSpPr txBox="1">
            <a:spLocks/>
          </p:cNvSpPr>
          <p:nvPr/>
        </p:nvSpPr>
        <p:spPr>
          <a:xfrm>
            <a:off x="585789" y="571500"/>
            <a:ext cx="6822176" cy="571500"/>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0"/>
              </a:spcBef>
              <a:spcAft>
                <a:spcPts val="0"/>
              </a:spcAft>
              <a:buFontTx/>
              <a:buNone/>
              <a:defRPr sz="3600" b="0" kern="1200" spc="50" baseline="0">
                <a:solidFill>
                  <a:schemeClr val="bg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solidFill>
                  <a:schemeClr val="tx2"/>
                </a:solidFill>
              </a:rPr>
              <a:t>NEFINANŠU </a:t>
            </a:r>
            <a:r>
              <a:rPr lang="en-GB">
                <a:solidFill>
                  <a:schemeClr val="tx2"/>
                </a:solidFill>
              </a:rPr>
              <a:t>MĒRĶI</a:t>
            </a:r>
          </a:p>
        </p:txBody>
      </p:sp>
      <p:sp>
        <p:nvSpPr>
          <p:cNvPr id="7" name="Content Placeholder 3">
            <a:extLst>
              <a:ext uri="{FF2B5EF4-FFF2-40B4-BE49-F238E27FC236}">
                <a16:creationId xmlns:a16="http://schemas.microsoft.com/office/drawing/2014/main" id="{124BBE18-ABCF-0B9A-B0A9-9AF0A429D1BF}"/>
              </a:ext>
            </a:extLst>
          </p:cNvPr>
          <p:cNvSpPr txBox="1">
            <a:spLocks/>
          </p:cNvSpPr>
          <p:nvPr/>
        </p:nvSpPr>
        <p:spPr>
          <a:xfrm>
            <a:off x="2584175" y="1439594"/>
            <a:ext cx="4436386" cy="848899"/>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LSM.lv ir sabiedriskā medija galvenā digitālā platforma</a:t>
            </a:r>
          </a:p>
        </p:txBody>
      </p:sp>
      <p:grpSp>
        <p:nvGrpSpPr>
          <p:cNvPr id="8" name="Group 7">
            <a:extLst>
              <a:ext uri="{FF2B5EF4-FFF2-40B4-BE49-F238E27FC236}">
                <a16:creationId xmlns:a16="http://schemas.microsoft.com/office/drawing/2014/main" id="{F93F0BD7-417C-FE19-CE19-B55684C0E56E}"/>
              </a:ext>
            </a:extLst>
          </p:cNvPr>
          <p:cNvGrpSpPr/>
          <p:nvPr/>
        </p:nvGrpSpPr>
        <p:grpSpPr>
          <a:xfrm>
            <a:off x="581024" y="1470991"/>
            <a:ext cx="1743076" cy="582910"/>
            <a:chOff x="581024" y="1470991"/>
            <a:chExt cx="1743076" cy="582910"/>
          </a:xfrm>
        </p:grpSpPr>
        <p:sp>
          <p:nvSpPr>
            <p:cNvPr id="9" name="Content Placeholder 3">
              <a:extLst>
                <a:ext uri="{FF2B5EF4-FFF2-40B4-BE49-F238E27FC236}">
                  <a16:creationId xmlns:a16="http://schemas.microsoft.com/office/drawing/2014/main" id="{85F5B221-2887-8273-BF51-537DE34964E9}"/>
                </a:ext>
              </a:extLst>
            </p:cNvPr>
            <p:cNvSpPr txBox="1">
              <a:spLocks/>
            </p:cNvSpPr>
            <p:nvPr/>
          </p:nvSpPr>
          <p:spPr>
            <a:xfrm>
              <a:off x="581024" y="1470991"/>
              <a:ext cx="584863" cy="582910"/>
            </a:xfrm>
            <a:prstGeom prst="rect">
              <a:avLst/>
            </a:prstGeom>
            <a:solidFill>
              <a:schemeClr val="tx2"/>
            </a:solidFill>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300" b="1">
                  <a:solidFill>
                    <a:schemeClr val="bg1"/>
                  </a:solidFill>
                </a:rPr>
                <a:t>3.</a:t>
              </a:r>
              <a:endParaRPr lang="lv-LV" sz="2300">
                <a:solidFill>
                  <a:schemeClr val="bg1"/>
                </a:solidFill>
              </a:endParaRPr>
            </a:p>
          </p:txBody>
        </p:sp>
        <p:sp>
          <p:nvSpPr>
            <p:cNvPr id="11" name="Content Placeholder 3">
              <a:extLst>
                <a:ext uri="{FF2B5EF4-FFF2-40B4-BE49-F238E27FC236}">
                  <a16:creationId xmlns:a16="http://schemas.microsoft.com/office/drawing/2014/main" id="{B2D5FC40-8C4B-A300-C8E2-C0F685938291}"/>
                </a:ext>
              </a:extLst>
            </p:cNvPr>
            <p:cNvSpPr txBox="1">
              <a:spLocks/>
            </p:cNvSpPr>
            <p:nvPr/>
          </p:nvSpPr>
          <p:spPr>
            <a:xfrm>
              <a:off x="1188599" y="1470991"/>
              <a:ext cx="1135501" cy="582910"/>
            </a:xfrm>
            <a:prstGeom prst="rect">
              <a:avLst/>
            </a:prstGeom>
            <a:solidFill>
              <a:schemeClr val="tx2"/>
            </a:solidFill>
          </p:spPr>
          <p:txBody>
            <a:bodyPr lIns="72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Rīcības</a:t>
              </a:r>
              <a:br>
                <a:rPr lang="lv-LV" sz="1600" b="1">
                  <a:solidFill>
                    <a:schemeClr val="accent4"/>
                  </a:solidFill>
                </a:rPr>
              </a:br>
              <a:r>
                <a:rPr lang="lv-LV" sz="1600" b="1">
                  <a:solidFill>
                    <a:schemeClr val="accent4"/>
                  </a:solidFill>
                </a:rPr>
                <a:t>virziens:</a:t>
              </a:r>
              <a:endParaRPr lang="lv-LV" sz="1600">
                <a:solidFill>
                  <a:schemeClr val="accent4"/>
                </a:solidFill>
              </a:endParaRPr>
            </a:p>
          </p:txBody>
        </p:sp>
      </p:grpSp>
    </p:spTree>
    <p:extLst>
      <p:ext uri="{BB962C8B-B14F-4D97-AF65-F5344CB8AC3E}">
        <p14:creationId xmlns:p14="http://schemas.microsoft.com/office/powerpoint/2010/main" val="3616790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1000" fill="hold"/>
                                        <p:tgtEl>
                                          <p:spTgt spid="58"/>
                                        </p:tgtEl>
                                        <p:attrNameLst>
                                          <p:attrName>ppt_x</p:attrName>
                                        </p:attrNameLst>
                                      </p:cBhvr>
                                      <p:tavLst>
                                        <p:tav tm="0">
                                          <p:val>
                                            <p:strVal val="#ppt_x"/>
                                          </p:val>
                                        </p:tav>
                                        <p:tav tm="100000">
                                          <p:val>
                                            <p:strVal val="#ppt_x"/>
                                          </p:val>
                                        </p:tav>
                                      </p:tavLst>
                                    </p:anim>
                                    <p:anim calcmode="lin" valueType="num">
                                      <p:cBhvr additive="base">
                                        <p:cTn id="17" dur="1000" fill="hold"/>
                                        <p:tgtEl>
                                          <p:spTgt spid="5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1000" fill="hold"/>
                                        <p:tgtEl>
                                          <p:spTgt spid="59"/>
                                        </p:tgtEl>
                                        <p:attrNameLst>
                                          <p:attrName>ppt_x</p:attrName>
                                        </p:attrNameLst>
                                      </p:cBhvr>
                                      <p:tavLst>
                                        <p:tav tm="0">
                                          <p:val>
                                            <p:strVal val="#ppt_x"/>
                                          </p:val>
                                        </p:tav>
                                        <p:tav tm="100000">
                                          <p:val>
                                            <p:strVal val="#ppt_x"/>
                                          </p:val>
                                        </p:tav>
                                      </p:tavLst>
                                    </p:anim>
                                    <p:anim calcmode="lin" valueType="num">
                                      <p:cBhvr additive="base">
                                        <p:cTn id="22"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9E7F39-2D1D-5239-F509-5F10B091EDC5}"/>
              </a:ext>
            </a:extLst>
          </p:cNvPr>
          <p:cNvPicPr>
            <a:picLocks noChangeAspect="1"/>
          </p:cNvPicPr>
          <p:nvPr/>
        </p:nvPicPr>
        <p:blipFill>
          <a:blip r:embed="rId2"/>
          <a:stretch>
            <a:fillRect/>
          </a:stretch>
        </p:blipFill>
        <p:spPr>
          <a:xfrm>
            <a:off x="-3478303" y="0"/>
            <a:ext cx="17983199" cy="6858000"/>
          </a:xfrm>
          <a:prstGeom prst="rect">
            <a:avLst/>
          </a:prstGeom>
        </p:spPr>
      </p:pic>
      <p:sp>
        <p:nvSpPr>
          <p:cNvPr id="52" name="Rectangle 51">
            <a:extLst>
              <a:ext uri="{FF2B5EF4-FFF2-40B4-BE49-F238E27FC236}">
                <a16:creationId xmlns:a16="http://schemas.microsoft.com/office/drawing/2014/main" id="{72E8708F-81A2-856F-1CD8-FE792D4E9DD8}"/>
              </a:ext>
            </a:extLst>
          </p:cNvPr>
          <p:cNvSpPr/>
          <p:nvPr/>
        </p:nvSpPr>
        <p:spPr>
          <a:xfrm>
            <a:off x="8124826" y="0"/>
            <a:ext cx="4067174" cy="6858000"/>
          </a:xfrm>
          <a:prstGeom prst="rect">
            <a:avLst/>
          </a:prstGeom>
          <a:solidFill>
            <a:schemeClr val="accent4">
              <a:lumMod val="85000"/>
              <a:alpha val="796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noFill/>
            </a:endParaRPr>
          </a:p>
        </p:txBody>
      </p:sp>
      <p:sp>
        <p:nvSpPr>
          <p:cNvPr id="10" name="Rectangle 9">
            <a:extLst>
              <a:ext uri="{FF2B5EF4-FFF2-40B4-BE49-F238E27FC236}">
                <a16:creationId xmlns:a16="http://schemas.microsoft.com/office/drawing/2014/main" id="{3BF0AAE3-2039-10A0-C081-C241627ECE0D}"/>
              </a:ext>
            </a:extLst>
          </p:cNvPr>
          <p:cNvSpPr/>
          <p:nvPr/>
        </p:nvSpPr>
        <p:spPr>
          <a:xfrm>
            <a:off x="1" y="0"/>
            <a:ext cx="8128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3" name="Content Placeholder 2">
            <a:extLst>
              <a:ext uri="{FF2B5EF4-FFF2-40B4-BE49-F238E27FC236}">
                <a16:creationId xmlns:a16="http://schemas.microsoft.com/office/drawing/2014/main" id="{4CBB0D4B-A850-A9C7-9523-3109C53C1CAF}"/>
              </a:ext>
            </a:extLst>
          </p:cNvPr>
          <p:cNvSpPr>
            <a:spLocks noGrp="1"/>
          </p:cNvSpPr>
          <p:nvPr>
            <p:ph idx="16"/>
          </p:nvPr>
        </p:nvSpPr>
        <p:spPr>
          <a:xfrm>
            <a:off x="585789" y="571500"/>
            <a:ext cx="6822176" cy="571500"/>
          </a:xfrm>
        </p:spPr>
        <p:txBody>
          <a:bodyPr/>
          <a:lstStyle/>
          <a:p>
            <a:r>
              <a:rPr lang="en-GB" b="1">
                <a:solidFill>
                  <a:schemeClr val="tx2"/>
                </a:solidFill>
              </a:rPr>
              <a:t>NEFINANŠU </a:t>
            </a:r>
            <a:r>
              <a:rPr lang="en-GB">
                <a:solidFill>
                  <a:schemeClr val="tx2"/>
                </a:solidFill>
              </a:rPr>
              <a:t>MĒRĶI</a:t>
            </a:r>
          </a:p>
        </p:txBody>
      </p:sp>
      <p:grpSp>
        <p:nvGrpSpPr>
          <p:cNvPr id="30" name="Group 29">
            <a:extLst>
              <a:ext uri="{FF2B5EF4-FFF2-40B4-BE49-F238E27FC236}">
                <a16:creationId xmlns:a16="http://schemas.microsoft.com/office/drawing/2014/main" id="{F4443A01-EFDA-FE05-537E-96CA2F6A1EFB}"/>
              </a:ext>
            </a:extLst>
          </p:cNvPr>
          <p:cNvGrpSpPr/>
          <p:nvPr/>
        </p:nvGrpSpPr>
        <p:grpSpPr>
          <a:xfrm>
            <a:off x="581025" y="4150800"/>
            <a:ext cx="7105235" cy="1982305"/>
            <a:chOff x="581025" y="4577520"/>
            <a:chExt cx="7105235" cy="1982305"/>
          </a:xfrm>
        </p:grpSpPr>
        <p:sp>
          <p:nvSpPr>
            <p:cNvPr id="15" name="Content Placeholder 2">
              <a:extLst>
                <a:ext uri="{FF2B5EF4-FFF2-40B4-BE49-F238E27FC236}">
                  <a16:creationId xmlns:a16="http://schemas.microsoft.com/office/drawing/2014/main" id="{83E46D0B-CAD2-2422-177A-404E8BAB318E}"/>
                </a:ext>
              </a:extLst>
            </p:cNvPr>
            <p:cNvSpPr txBox="1">
              <a:spLocks/>
            </p:cNvSpPr>
            <p:nvPr/>
          </p:nvSpPr>
          <p:spPr>
            <a:xfrm>
              <a:off x="585789" y="4577520"/>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UZDEVUMI: </a:t>
              </a:r>
              <a:endParaRPr lang="en-GB">
                <a:solidFill>
                  <a:schemeClr val="tx2">
                    <a:alpha val="70000"/>
                  </a:schemeClr>
                </a:solidFill>
              </a:endParaRPr>
            </a:p>
          </p:txBody>
        </p:sp>
        <p:cxnSp>
          <p:nvCxnSpPr>
            <p:cNvPr id="16" name="Straight Connector 15">
              <a:extLst>
                <a:ext uri="{FF2B5EF4-FFF2-40B4-BE49-F238E27FC236}">
                  <a16:creationId xmlns:a16="http://schemas.microsoft.com/office/drawing/2014/main" id="{E2A4E62D-EBD3-EC47-6942-6D44EC2B4C13}"/>
                </a:ext>
              </a:extLst>
            </p:cNvPr>
            <p:cNvCxnSpPr>
              <a:cxnSpLocks/>
            </p:cNvCxnSpPr>
            <p:nvPr/>
          </p:nvCxnSpPr>
          <p:spPr>
            <a:xfrm>
              <a:off x="581025" y="5137434"/>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9522BA1A-0A02-F129-46A9-1B76D91E39BA}"/>
                </a:ext>
              </a:extLst>
            </p:cNvPr>
            <p:cNvSpPr txBox="1">
              <a:spLocks/>
            </p:cNvSpPr>
            <p:nvPr/>
          </p:nvSpPr>
          <p:spPr>
            <a:xfrm>
              <a:off x="611715" y="5282003"/>
              <a:ext cx="7074545" cy="1277822"/>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Pieaugusi multimediālās platformas “Bērnistaba” auditorija. Latvijas Sabiedriskā medija jauniešu digitālā satura konsolidācija. Izstrādāta vienota jauno talantu attīstības sistēma, veicinot jauniešu interesi nākotnē strādāt žurnālistikā un sabiedriskā medija satura veidošanā.</a:t>
              </a:r>
            </a:p>
          </p:txBody>
        </p:sp>
      </p:grpSp>
      <p:grpSp>
        <p:nvGrpSpPr>
          <p:cNvPr id="29" name="Group 28">
            <a:extLst>
              <a:ext uri="{FF2B5EF4-FFF2-40B4-BE49-F238E27FC236}">
                <a16:creationId xmlns:a16="http://schemas.microsoft.com/office/drawing/2014/main" id="{F2547A18-07A7-2FFE-EB22-5E91C5598952}"/>
              </a:ext>
            </a:extLst>
          </p:cNvPr>
          <p:cNvGrpSpPr/>
          <p:nvPr/>
        </p:nvGrpSpPr>
        <p:grpSpPr>
          <a:xfrm>
            <a:off x="581025" y="2289600"/>
            <a:ext cx="6654663" cy="1703279"/>
            <a:chOff x="581025" y="3079611"/>
            <a:chExt cx="6654663" cy="1703279"/>
          </a:xfrm>
        </p:grpSpPr>
        <p:sp>
          <p:nvSpPr>
            <p:cNvPr id="19" name="Content Placeholder 2">
              <a:extLst>
                <a:ext uri="{FF2B5EF4-FFF2-40B4-BE49-F238E27FC236}">
                  <a16:creationId xmlns:a16="http://schemas.microsoft.com/office/drawing/2014/main" id="{B5EFEC5E-31D6-4926-8BF8-27E2ED569448}"/>
                </a:ext>
              </a:extLst>
            </p:cNvPr>
            <p:cNvSpPr txBox="1">
              <a:spLocks/>
            </p:cNvSpPr>
            <p:nvPr/>
          </p:nvSpPr>
          <p:spPr>
            <a:xfrm>
              <a:off x="585789" y="3079611"/>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MĒRĶIS: </a:t>
              </a:r>
              <a:endParaRPr lang="en-GB">
                <a:solidFill>
                  <a:schemeClr val="tx2">
                    <a:alpha val="70000"/>
                  </a:schemeClr>
                </a:solidFill>
              </a:endParaRPr>
            </a:p>
          </p:txBody>
        </p:sp>
        <p:cxnSp>
          <p:nvCxnSpPr>
            <p:cNvPr id="20" name="Straight Connector 19">
              <a:extLst>
                <a:ext uri="{FF2B5EF4-FFF2-40B4-BE49-F238E27FC236}">
                  <a16:creationId xmlns:a16="http://schemas.microsoft.com/office/drawing/2014/main" id="{F24D711A-2C25-EDD2-8C02-81474C89B46E}"/>
                </a:ext>
              </a:extLst>
            </p:cNvPr>
            <p:cNvCxnSpPr>
              <a:cxnSpLocks/>
            </p:cNvCxnSpPr>
            <p:nvPr/>
          </p:nvCxnSpPr>
          <p:spPr>
            <a:xfrm>
              <a:off x="581025" y="3639525"/>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Content Placeholder 3">
              <a:extLst>
                <a:ext uri="{FF2B5EF4-FFF2-40B4-BE49-F238E27FC236}">
                  <a16:creationId xmlns:a16="http://schemas.microsoft.com/office/drawing/2014/main" id="{4F9EA3AF-02D8-29ED-8E9F-D7D5BD4648E2}"/>
                </a:ext>
              </a:extLst>
            </p:cNvPr>
            <p:cNvSpPr txBox="1">
              <a:spLocks/>
            </p:cNvSpPr>
            <p:nvPr/>
          </p:nvSpPr>
          <p:spPr>
            <a:xfrm>
              <a:off x="611716" y="3784093"/>
              <a:ext cx="6623972" cy="998797"/>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Piesaistīt jaunu auditoriju, lai novērstu ilgtermiņa riskus valsts demokrātiskajai iekārtai, informatīvajai telpai un nacionālās kultūras un identitātes saglabāšanai.</a:t>
              </a:r>
            </a:p>
          </p:txBody>
        </p:sp>
      </p:grpSp>
      <p:sp>
        <p:nvSpPr>
          <p:cNvPr id="28" name="Content Placeholder 3">
            <a:extLst>
              <a:ext uri="{FF2B5EF4-FFF2-40B4-BE49-F238E27FC236}">
                <a16:creationId xmlns:a16="http://schemas.microsoft.com/office/drawing/2014/main" id="{A27475AB-5450-847E-55C0-C58EE2B920C4}"/>
              </a:ext>
            </a:extLst>
          </p:cNvPr>
          <p:cNvSpPr txBox="1">
            <a:spLocks/>
          </p:cNvSpPr>
          <p:nvPr/>
        </p:nvSpPr>
        <p:spPr>
          <a:xfrm>
            <a:off x="2584174" y="1439594"/>
            <a:ext cx="5022573" cy="848899"/>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Sasniegta plašāka bērnu, pusaudžu un jauniešu auditorija</a:t>
            </a:r>
          </a:p>
        </p:txBody>
      </p:sp>
      <p:grpSp>
        <p:nvGrpSpPr>
          <p:cNvPr id="58" name="Group 57">
            <a:extLst>
              <a:ext uri="{FF2B5EF4-FFF2-40B4-BE49-F238E27FC236}">
                <a16:creationId xmlns:a16="http://schemas.microsoft.com/office/drawing/2014/main" id="{C52A0B3E-C620-8AB3-BD0F-F31D8151E6F7}"/>
              </a:ext>
            </a:extLst>
          </p:cNvPr>
          <p:cNvGrpSpPr/>
          <p:nvPr/>
        </p:nvGrpSpPr>
        <p:grpSpPr>
          <a:xfrm>
            <a:off x="8688389" y="3840480"/>
            <a:ext cx="1461607" cy="3017519"/>
            <a:chOff x="8688389" y="3840480"/>
            <a:chExt cx="1461607" cy="3017519"/>
          </a:xfrm>
        </p:grpSpPr>
        <p:sp>
          <p:nvSpPr>
            <p:cNvPr id="44" name="Content Placeholder 4">
              <a:extLst>
                <a:ext uri="{FF2B5EF4-FFF2-40B4-BE49-F238E27FC236}">
                  <a16:creationId xmlns:a16="http://schemas.microsoft.com/office/drawing/2014/main" id="{B25BDEB1-E165-09D4-43AB-5BCB853415F7}"/>
                </a:ext>
              </a:extLst>
            </p:cNvPr>
            <p:cNvSpPr txBox="1">
              <a:spLocks/>
            </p:cNvSpPr>
            <p:nvPr/>
          </p:nvSpPr>
          <p:spPr>
            <a:xfrm>
              <a:off x="8688389" y="3853542"/>
              <a:ext cx="1461607" cy="3004457"/>
            </a:xfrm>
            <a:prstGeom prst="rect">
              <a:avLst/>
            </a:prstGeom>
            <a:solidFill>
              <a:schemeClr val="bg1"/>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2"/>
                  </a:solidFill>
                </a:rPr>
                <a:t>BĀZES VĒRTĪBA 2024</a:t>
              </a:r>
            </a:p>
          </p:txBody>
        </p:sp>
        <p:sp>
          <p:nvSpPr>
            <p:cNvPr id="48" name="Content Placeholder 4">
              <a:extLst>
                <a:ext uri="{FF2B5EF4-FFF2-40B4-BE49-F238E27FC236}">
                  <a16:creationId xmlns:a16="http://schemas.microsoft.com/office/drawing/2014/main" id="{D8137121-5B93-DB7F-6EDA-B65DE8092E5E}"/>
                </a:ext>
              </a:extLst>
            </p:cNvPr>
            <p:cNvSpPr txBox="1">
              <a:spLocks/>
            </p:cNvSpPr>
            <p:nvPr/>
          </p:nvSpPr>
          <p:spPr>
            <a:xfrm>
              <a:off x="8688389" y="3840480"/>
              <a:ext cx="1461607" cy="1357790"/>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2"/>
                  </a:solidFill>
                </a:rPr>
                <a:t>65%</a:t>
              </a:r>
            </a:p>
          </p:txBody>
        </p:sp>
      </p:grpSp>
      <p:grpSp>
        <p:nvGrpSpPr>
          <p:cNvPr id="59" name="Group 58">
            <a:extLst>
              <a:ext uri="{FF2B5EF4-FFF2-40B4-BE49-F238E27FC236}">
                <a16:creationId xmlns:a16="http://schemas.microsoft.com/office/drawing/2014/main" id="{90D69C3E-CC41-5983-50EC-09D28312E641}"/>
              </a:ext>
            </a:extLst>
          </p:cNvPr>
          <p:cNvGrpSpPr/>
          <p:nvPr/>
        </p:nvGrpSpPr>
        <p:grpSpPr>
          <a:xfrm>
            <a:off x="10146194" y="3425825"/>
            <a:ext cx="1461607" cy="3432175"/>
            <a:chOff x="10146194" y="3425825"/>
            <a:chExt cx="1461607" cy="3432175"/>
          </a:xfrm>
        </p:grpSpPr>
        <p:sp>
          <p:nvSpPr>
            <p:cNvPr id="47" name="Content Placeholder 4">
              <a:extLst>
                <a:ext uri="{FF2B5EF4-FFF2-40B4-BE49-F238E27FC236}">
                  <a16:creationId xmlns:a16="http://schemas.microsoft.com/office/drawing/2014/main" id="{AFEA00E9-D884-980A-99EC-A8EE7CB4E308}"/>
                </a:ext>
              </a:extLst>
            </p:cNvPr>
            <p:cNvSpPr txBox="1">
              <a:spLocks/>
            </p:cNvSpPr>
            <p:nvPr/>
          </p:nvSpPr>
          <p:spPr>
            <a:xfrm>
              <a:off x="10146194" y="3425825"/>
              <a:ext cx="1461607" cy="3432175"/>
            </a:xfrm>
            <a:prstGeom prst="rect">
              <a:avLst/>
            </a:prstGeom>
            <a:solidFill>
              <a:schemeClr val="bg2">
                <a:alpha val="99000"/>
              </a:schemeClr>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1"/>
                  </a:solidFill>
                </a:rPr>
                <a:t>MĒRĶA VĒRTĪBA 2025</a:t>
              </a:r>
            </a:p>
          </p:txBody>
        </p:sp>
        <p:sp>
          <p:nvSpPr>
            <p:cNvPr id="49" name="Content Placeholder 4">
              <a:extLst>
                <a:ext uri="{FF2B5EF4-FFF2-40B4-BE49-F238E27FC236}">
                  <a16:creationId xmlns:a16="http://schemas.microsoft.com/office/drawing/2014/main" id="{BED12D43-D176-486B-3EA9-F7958D259801}"/>
                </a:ext>
              </a:extLst>
            </p:cNvPr>
            <p:cNvSpPr txBox="1">
              <a:spLocks/>
            </p:cNvSpPr>
            <p:nvPr/>
          </p:nvSpPr>
          <p:spPr>
            <a:xfrm>
              <a:off x="10146194" y="3425825"/>
              <a:ext cx="1461607" cy="1016576"/>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1"/>
                  </a:solidFill>
                </a:rPr>
                <a:t>74%</a:t>
              </a:r>
            </a:p>
          </p:txBody>
        </p:sp>
      </p:grpSp>
      <p:grpSp>
        <p:nvGrpSpPr>
          <p:cNvPr id="60" name="Group 59">
            <a:extLst>
              <a:ext uri="{FF2B5EF4-FFF2-40B4-BE49-F238E27FC236}">
                <a16:creationId xmlns:a16="http://schemas.microsoft.com/office/drawing/2014/main" id="{0D3A923B-6DC7-CDC1-8D16-BA84322E4099}"/>
              </a:ext>
            </a:extLst>
          </p:cNvPr>
          <p:cNvGrpSpPr/>
          <p:nvPr/>
        </p:nvGrpSpPr>
        <p:grpSpPr>
          <a:xfrm>
            <a:off x="8688388" y="571500"/>
            <a:ext cx="2925762" cy="2171700"/>
            <a:chOff x="8688388" y="571500"/>
            <a:chExt cx="2925762" cy="2171700"/>
          </a:xfrm>
        </p:grpSpPr>
        <p:sp>
          <p:nvSpPr>
            <p:cNvPr id="33" name="Content Placeholder 4">
              <a:extLst>
                <a:ext uri="{FF2B5EF4-FFF2-40B4-BE49-F238E27FC236}">
                  <a16:creationId xmlns:a16="http://schemas.microsoft.com/office/drawing/2014/main" id="{D6256FCE-4A60-54D9-ED7E-F5528CCD815A}"/>
                </a:ext>
              </a:extLst>
            </p:cNvPr>
            <p:cNvSpPr txBox="1">
              <a:spLocks/>
            </p:cNvSpPr>
            <p:nvPr/>
          </p:nvSpPr>
          <p:spPr>
            <a:xfrm>
              <a:off x="8688388" y="951346"/>
              <a:ext cx="2801648" cy="1791854"/>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a:solidFill>
                    <a:schemeClr val="bg2"/>
                  </a:solidFill>
                </a:rPr>
                <a:t>Rezultatīvais rādītājs:</a:t>
              </a:r>
            </a:p>
            <a:p>
              <a:r>
                <a:rPr lang="lv-LV" sz="1600" b="1">
                  <a:solidFill>
                    <a:schemeClr val="bg2"/>
                  </a:solidFill>
                </a:rPr>
                <a:t>Kopējais jauniešu sasniedzamības rādītājs sabiedriskā labuma ikgadējā aptaujā</a:t>
              </a:r>
            </a:p>
            <a:p>
              <a:endParaRPr lang="lv-LV" sz="1600" b="1">
                <a:solidFill>
                  <a:schemeClr val="bg2"/>
                </a:solidFill>
              </a:endParaRPr>
            </a:p>
          </p:txBody>
        </p:sp>
        <p:cxnSp>
          <p:nvCxnSpPr>
            <p:cNvPr id="50" name="Straight Connector 49">
              <a:extLst>
                <a:ext uri="{FF2B5EF4-FFF2-40B4-BE49-F238E27FC236}">
                  <a16:creationId xmlns:a16="http://schemas.microsoft.com/office/drawing/2014/main" id="{3F011A6D-6781-94F9-4C40-573EC5977E5F}"/>
                </a:ext>
              </a:extLst>
            </p:cNvPr>
            <p:cNvCxnSpPr>
              <a:cxnSpLocks/>
            </p:cNvCxnSpPr>
            <p:nvPr/>
          </p:nvCxnSpPr>
          <p:spPr>
            <a:xfrm>
              <a:off x="8688388" y="571500"/>
              <a:ext cx="2925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AED54A2-D51E-C374-DE52-A01675DF7D1C}"/>
              </a:ext>
            </a:extLst>
          </p:cNvPr>
          <p:cNvGrpSpPr/>
          <p:nvPr/>
        </p:nvGrpSpPr>
        <p:grpSpPr>
          <a:xfrm>
            <a:off x="581024" y="1470991"/>
            <a:ext cx="1743076" cy="582910"/>
            <a:chOff x="581024" y="1470991"/>
            <a:chExt cx="1743076" cy="582910"/>
          </a:xfrm>
        </p:grpSpPr>
        <p:sp>
          <p:nvSpPr>
            <p:cNvPr id="4" name="Content Placeholder 3">
              <a:extLst>
                <a:ext uri="{FF2B5EF4-FFF2-40B4-BE49-F238E27FC236}">
                  <a16:creationId xmlns:a16="http://schemas.microsoft.com/office/drawing/2014/main" id="{F0072148-2EA9-7419-2E61-17A3AF7F3389}"/>
                </a:ext>
              </a:extLst>
            </p:cNvPr>
            <p:cNvSpPr txBox="1">
              <a:spLocks/>
            </p:cNvSpPr>
            <p:nvPr/>
          </p:nvSpPr>
          <p:spPr>
            <a:xfrm>
              <a:off x="581024" y="1470991"/>
              <a:ext cx="584863" cy="582910"/>
            </a:xfrm>
            <a:prstGeom prst="rect">
              <a:avLst/>
            </a:prstGeom>
            <a:solidFill>
              <a:schemeClr val="tx2"/>
            </a:solidFill>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300" b="1">
                  <a:solidFill>
                    <a:schemeClr val="bg1"/>
                  </a:solidFill>
                </a:rPr>
                <a:t>4.</a:t>
              </a:r>
              <a:endParaRPr lang="lv-LV" sz="2300">
                <a:solidFill>
                  <a:schemeClr val="bg1"/>
                </a:solidFill>
              </a:endParaRPr>
            </a:p>
          </p:txBody>
        </p:sp>
        <p:sp>
          <p:nvSpPr>
            <p:cNvPr id="5" name="Content Placeholder 3">
              <a:extLst>
                <a:ext uri="{FF2B5EF4-FFF2-40B4-BE49-F238E27FC236}">
                  <a16:creationId xmlns:a16="http://schemas.microsoft.com/office/drawing/2014/main" id="{356B878B-16EA-C212-5DC9-AFEF1E94ED7B}"/>
                </a:ext>
              </a:extLst>
            </p:cNvPr>
            <p:cNvSpPr txBox="1">
              <a:spLocks/>
            </p:cNvSpPr>
            <p:nvPr/>
          </p:nvSpPr>
          <p:spPr>
            <a:xfrm>
              <a:off x="1188599" y="1470991"/>
              <a:ext cx="1135501" cy="582910"/>
            </a:xfrm>
            <a:prstGeom prst="rect">
              <a:avLst/>
            </a:prstGeom>
            <a:solidFill>
              <a:schemeClr val="tx2"/>
            </a:solidFill>
          </p:spPr>
          <p:txBody>
            <a:bodyPr lIns="72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Rīcības</a:t>
              </a:r>
              <a:br>
                <a:rPr lang="lv-LV" sz="1600" b="1">
                  <a:solidFill>
                    <a:schemeClr val="accent4"/>
                  </a:solidFill>
                </a:rPr>
              </a:br>
              <a:r>
                <a:rPr lang="lv-LV" sz="1600" b="1">
                  <a:solidFill>
                    <a:schemeClr val="accent4"/>
                  </a:solidFill>
                </a:rPr>
                <a:t>virziens:</a:t>
              </a:r>
              <a:endParaRPr lang="lv-LV" sz="1600">
                <a:solidFill>
                  <a:schemeClr val="accent4"/>
                </a:solidFill>
              </a:endParaRPr>
            </a:p>
          </p:txBody>
        </p:sp>
      </p:grpSp>
    </p:spTree>
    <p:extLst>
      <p:ext uri="{BB962C8B-B14F-4D97-AF65-F5344CB8AC3E}">
        <p14:creationId xmlns:p14="http://schemas.microsoft.com/office/powerpoint/2010/main" val="3140582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1000" fill="hold"/>
                                        <p:tgtEl>
                                          <p:spTgt spid="58"/>
                                        </p:tgtEl>
                                        <p:attrNameLst>
                                          <p:attrName>ppt_x</p:attrName>
                                        </p:attrNameLst>
                                      </p:cBhvr>
                                      <p:tavLst>
                                        <p:tav tm="0">
                                          <p:val>
                                            <p:strVal val="#ppt_x"/>
                                          </p:val>
                                        </p:tav>
                                        <p:tav tm="100000">
                                          <p:val>
                                            <p:strVal val="#ppt_x"/>
                                          </p:val>
                                        </p:tav>
                                      </p:tavLst>
                                    </p:anim>
                                    <p:anim calcmode="lin" valueType="num">
                                      <p:cBhvr additive="base">
                                        <p:cTn id="17" dur="1000" fill="hold"/>
                                        <p:tgtEl>
                                          <p:spTgt spid="5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1000" fill="hold"/>
                                        <p:tgtEl>
                                          <p:spTgt spid="59"/>
                                        </p:tgtEl>
                                        <p:attrNameLst>
                                          <p:attrName>ppt_x</p:attrName>
                                        </p:attrNameLst>
                                      </p:cBhvr>
                                      <p:tavLst>
                                        <p:tav tm="0">
                                          <p:val>
                                            <p:strVal val="#ppt_x"/>
                                          </p:val>
                                        </p:tav>
                                        <p:tav tm="100000">
                                          <p:val>
                                            <p:strVal val="#ppt_x"/>
                                          </p:val>
                                        </p:tav>
                                      </p:tavLst>
                                    </p:anim>
                                    <p:anim calcmode="lin" valueType="num">
                                      <p:cBhvr additive="base">
                                        <p:cTn id="22"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7D017320-2191-D5F9-53B4-7C3920A8D206}"/>
              </a:ext>
            </a:extLst>
          </p:cNvPr>
          <p:cNvPicPr>
            <a:picLocks noChangeAspect="1"/>
          </p:cNvPicPr>
          <p:nvPr/>
        </p:nvPicPr>
        <p:blipFill>
          <a:blip r:embed="rId2"/>
          <a:stretch>
            <a:fillRect/>
          </a:stretch>
        </p:blipFill>
        <p:spPr>
          <a:xfrm rot="10800000">
            <a:off x="0" y="0"/>
            <a:ext cx="12192000" cy="6858000"/>
          </a:xfrm>
          <a:prstGeom prst="rect">
            <a:avLst/>
          </a:prstGeom>
        </p:spPr>
      </p:pic>
      <p:pic>
        <p:nvPicPr>
          <p:cNvPr id="54" name="Picture 53">
            <a:extLst>
              <a:ext uri="{FF2B5EF4-FFF2-40B4-BE49-F238E27FC236}">
                <a16:creationId xmlns:a16="http://schemas.microsoft.com/office/drawing/2014/main" id="{56D745A4-0DE8-2825-7A6D-4C4396E020A9}"/>
              </a:ext>
            </a:extLst>
          </p:cNvPr>
          <p:cNvPicPr>
            <a:picLocks noChangeAspect="1"/>
          </p:cNvPicPr>
          <p:nvPr/>
        </p:nvPicPr>
        <p:blipFill>
          <a:blip r:embed="rId3">
            <a:alphaModFix/>
          </a:blip>
          <a:stretch>
            <a:fillRect/>
          </a:stretch>
        </p:blipFill>
        <p:spPr>
          <a:xfrm>
            <a:off x="2921000" y="1413510"/>
            <a:ext cx="431800" cy="201930"/>
          </a:xfrm>
          <a:prstGeom prst="rect">
            <a:avLst/>
          </a:prstGeom>
        </p:spPr>
      </p:pic>
      <p:pic>
        <p:nvPicPr>
          <p:cNvPr id="39" name="Picture 38">
            <a:extLst>
              <a:ext uri="{FF2B5EF4-FFF2-40B4-BE49-F238E27FC236}">
                <a16:creationId xmlns:a16="http://schemas.microsoft.com/office/drawing/2014/main" id="{3557B811-4372-7E12-1862-6F063CA1C75D}"/>
              </a:ext>
            </a:extLst>
          </p:cNvPr>
          <p:cNvPicPr>
            <a:picLocks noChangeAspect="1"/>
          </p:cNvPicPr>
          <p:nvPr/>
        </p:nvPicPr>
        <p:blipFill>
          <a:blip r:embed="rId4"/>
          <a:stretch>
            <a:fillRect/>
          </a:stretch>
        </p:blipFill>
        <p:spPr>
          <a:xfrm>
            <a:off x="4678680" y="3721100"/>
            <a:ext cx="441960" cy="205740"/>
          </a:xfrm>
          <a:prstGeom prst="rect">
            <a:avLst/>
          </a:prstGeom>
        </p:spPr>
      </p:pic>
      <p:pic>
        <p:nvPicPr>
          <p:cNvPr id="53" name="Picture 52">
            <a:extLst>
              <a:ext uri="{FF2B5EF4-FFF2-40B4-BE49-F238E27FC236}">
                <a16:creationId xmlns:a16="http://schemas.microsoft.com/office/drawing/2014/main" id="{7EEDD9AF-CD64-458A-9151-668CBA0E95E6}"/>
              </a:ext>
            </a:extLst>
          </p:cNvPr>
          <p:cNvPicPr>
            <a:picLocks noChangeAspect="1"/>
          </p:cNvPicPr>
          <p:nvPr/>
        </p:nvPicPr>
        <p:blipFill>
          <a:blip r:embed="rId5">
            <a:alphaModFix amt="98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2707633"/>
      </p:ext>
    </p:extLst>
  </p:cSld>
  <p:clrMapOvr>
    <a:masterClrMapping/>
  </p:clrMapOvr>
  <mc:AlternateContent xmlns:mc="http://schemas.openxmlformats.org/markup-compatibility/2006" xmlns:p14="http://schemas.microsoft.com/office/powerpoint/2010/main">
    <mc:Choice Requires="p14">
      <p:transition spd="med" p14:dur="700" advClick="0" advTm="10">
        <p:fade/>
      </p:transition>
    </mc:Choice>
    <mc:Fallback xmlns="">
      <p:transition spd="med" advClick="0" advTm="1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C0855D-F968-8948-3C5F-D9D211E1C020}"/>
              </a:ext>
            </a:extLst>
          </p:cNvPr>
          <p:cNvPicPr>
            <a:picLocks noChangeAspect="1"/>
          </p:cNvPicPr>
          <p:nvPr/>
        </p:nvPicPr>
        <p:blipFill>
          <a:blip r:embed="rId2"/>
          <a:stretch>
            <a:fillRect/>
          </a:stretch>
        </p:blipFill>
        <p:spPr>
          <a:xfrm>
            <a:off x="-2606675" y="0"/>
            <a:ext cx="17983199" cy="6858000"/>
          </a:xfrm>
          <a:prstGeom prst="rect">
            <a:avLst/>
          </a:prstGeom>
        </p:spPr>
      </p:pic>
      <p:sp>
        <p:nvSpPr>
          <p:cNvPr id="52" name="Rectangle 51">
            <a:extLst>
              <a:ext uri="{FF2B5EF4-FFF2-40B4-BE49-F238E27FC236}">
                <a16:creationId xmlns:a16="http://schemas.microsoft.com/office/drawing/2014/main" id="{72E8708F-81A2-856F-1CD8-FE792D4E9DD8}"/>
              </a:ext>
            </a:extLst>
          </p:cNvPr>
          <p:cNvSpPr/>
          <p:nvPr/>
        </p:nvSpPr>
        <p:spPr>
          <a:xfrm>
            <a:off x="8124826" y="0"/>
            <a:ext cx="4067174" cy="6858000"/>
          </a:xfrm>
          <a:prstGeom prst="rect">
            <a:avLst/>
          </a:prstGeom>
          <a:solidFill>
            <a:schemeClr val="accent4">
              <a:lumMod val="85000"/>
              <a:alpha val="796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noFill/>
            </a:endParaRPr>
          </a:p>
        </p:txBody>
      </p:sp>
      <p:sp>
        <p:nvSpPr>
          <p:cNvPr id="10" name="Rectangle 9">
            <a:extLst>
              <a:ext uri="{FF2B5EF4-FFF2-40B4-BE49-F238E27FC236}">
                <a16:creationId xmlns:a16="http://schemas.microsoft.com/office/drawing/2014/main" id="{3BF0AAE3-2039-10A0-C081-C241627ECE0D}"/>
              </a:ext>
            </a:extLst>
          </p:cNvPr>
          <p:cNvSpPr/>
          <p:nvPr/>
        </p:nvSpPr>
        <p:spPr>
          <a:xfrm>
            <a:off x="1" y="0"/>
            <a:ext cx="8128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3" name="Content Placeholder 2">
            <a:extLst>
              <a:ext uri="{FF2B5EF4-FFF2-40B4-BE49-F238E27FC236}">
                <a16:creationId xmlns:a16="http://schemas.microsoft.com/office/drawing/2014/main" id="{4CBB0D4B-A850-A9C7-9523-3109C53C1CAF}"/>
              </a:ext>
            </a:extLst>
          </p:cNvPr>
          <p:cNvSpPr>
            <a:spLocks noGrp="1"/>
          </p:cNvSpPr>
          <p:nvPr>
            <p:ph idx="16"/>
          </p:nvPr>
        </p:nvSpPr>
        <p:spPr>
          <a:xfrm>
            <a:off x="585789" y="571500"/>
            <a:ext cx="6822176" cy="571500"/>
          </a:xfrm>
        </p:spPr>
        <p:txBody>
          <a:bodyPr/>
          <a:lstStyle/>
          <a:p>
            <a:r>
              <a:rPr lang="en-GB" b="1">
                <a:solidFill>
                  <a:schemeClr val="tx2"/>
                </a:solidFill>
              </a:rPr>
              <a:t>NEFINANŠU </a:t>
            </a:r>
            <a:r>
              <a:rPr lang="en-GB">
                <a:solidFill>
                  <a:schemeClr val="tx2"/>
                </a:solidFill>
              </a:rPr>
              <a:t>MĒRĶI</a:t>
            </a:r>
          </a:p>
        </p:txBody>
      </p:sp>
      <p:grpSp>
        <p:nvGrpSpPr>
          <p:cNvPr id="30" name="Group 29">
            <a:extLst>
              <a:ext uri="{FF2B5EF4-FFF2-40B4-BE49-F238E27FC236}">
                <a16:creationId xmlns:a16="http://schemas.microsoft.com/office/drawing/2014/main" id="{F4443A01-EFDA-FE05-537E-96CA2F6A1EFB}"/>
              </a:ext>
            </a:extLst>
          </p:cNvPr>
          <p:cNvGrpSpPr/>
          <p:nvPr/>
        </p:nvGrpSpPr>
        <p:grpSpPr>
          <a:xfrm>
            <a:off x="581025" y="4449600"/>
            <a:ext cx="7105235" cy="1982305"/>
            <a:chOff x="581025" y="4577520"/>
            <a:chExt cx="7105235" cy="1982305"/>
          </a:xfrm>
        </p:grpSpPr>
        <p:sp>
          <p:nvSpPr>
            <p:cNvPr id="15" name="Content Placeholder 2">
              <a:extLst>
                <a:ext uri="{FF2B5EF4-FFF2-40B4-BE49-F238E27FC236}">
                  <a16:creationId xmlns:a16="http://schemas.microsoft.com/office/drawing/2014/main" id="{83E46D0B-CAD2-2422-177A-404E8BAB318E}"/>
                </a:ext>
              </a:extLst>
            </p:cNvPr>
            <p:cNvSpPr txBox="1">
              <a:spLocks/>
            </p:cNvSpPr>
            <p:nvPr/>
          </p:nvSpPr>
          <p:spPr>
            <a:xfrm>
              <a:off x="585789" y="4577520"/>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UZDEVUMI: </a:t>
              </a:r>
              <a:endParaRPr lang="en-GB">
                <a:solidFill>
                  <a:schemeClr val="tx2">
                    <a:alpha val="70000"/>
                  </a:schemeClr>
                </a:solidFill>
              </a:endParaRPr>
            </a:p>
          </p:txBody>
        </p:sp>
        <p:cxnSp>
          <p:nvCxnSpPr>
            <p:cNvPr id="16" name="Straight Connector 15">
              <a:extLst>
                <a:ext uri="{FF2B5EF4-FFF2-40B4-BE49-F238E27FC236}">
                  <a16:creationId xmlns:a16="http://schemas.microsoft.com/office/drawing/2014/main" id="{E2A4E62D-EBD3-EC47-6942-6D44EC2B4C13}"/>
                </a:ext>
              </a:extLst>
            </p:cNvPr>
            <p:cNvCxnSpPr>
              <a:cxnSpLocks/>
            </p:cNvCxnSpPr>
            <p:nvPr/>
          </p:nvCxnSpPr>
          <p:spPr>
            <a:xfrm>
              <a:off x="581025" y="5137434"/>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9522BA1A-0A02-F129-46A9-1B76D91E39BA}"/>
                </a:ext>
              </a:extLst>
            </p:cNvPr>
            <p:cNvSpPr txBox="1">
              <a:spLocks/>
            </p:cNvSpPr>
            <p:nvPr/>
          </p:nvSpPr>
          <p:spPr>
            <a:xfrm>
              <a:off x="611715" y="5282003"/>
              <a:ext cx="7074545" cy="1277822"/>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Darbinieku apmācības un profesionālās izaugsmes nodrošināšana. Inovatīvu formātu attīstīšana.</a:t>
              </a:r>
            </a:p>
          </p:txBody>
        </p:sp>
      </p:grpSp>
      <p:grpSp>
        <p:nvGrpSpPr>
          <p:cNvPr id="29" name="Group 28">
            <a:extLst>
              <a:ext uri="{FF2B5EF4-FFF2-40B4-BE49-F238E27FC236}">
                <a16:creationId xmlns:a16="http://schemas.microsoft.com/office/drawing/2014/main" id="{F2547A18-07A7-2FFE-EB22-5E91C5598952}"/>
              </a:ext>
            </a:extLst>
          </p:cNvPr>
          <p:cNvGrpSpPr/>
          <p:nvPr/>
        </p:nvGrpSpPr>
        <p:grpSpPr>
          <a:xfrm>
            <a:off x="581025" y="2289600"/>
            <a:ext cx="6654663" cy="1703279"/>
            <a:chOff x="581025" y="3079611"/>
            <a:chExt cx="6654663" cy="1703279"/>
          </a:xfrm>
        </p:grpSpPr>
        <p:sp>
          <p:nvSpPr>
            <p:cNvPr id="19" name="Content Placeholder 2">
              <a:extLst>
                <a:ext uri="{FF2B5EF4-FFF2-40B4-BE49-F238E27FC236}">
                  <a16:creationId xmlns:a16="http://schemas.microsoft.com/office/drawing/2014/main" id="{B5EFEC5E-31D6-4926-8BF8-27E2ED569448}"/>
                </a:ext>
              </a:extLst>
            </p:cNvPr>
            <p:cNvSpPr txBox="1">
              <a:spLocks/>
            </p:cNvSpPr>
            <p:nvPr/>
          </p:nvSpPr>
          <p:spPr>
            <a:xfrm>
              <a:off x="585789" y="3079611"/>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MĒRĶIS: </a:t>
              </a:r>
              <a:endParaRPr lang="en-GB">
                <a:solidFill>
                  <a:schemeClr val="tx2">
                    <a:alpha val="70000"/>
                  </a:schemeClr>
                </a:solidFill>
              </a:endParaRPr>
            </a:p>
          </p:txBody>
        </p:sp>
        <p:cxnSp>
          <p:nvCxnSpPr>
            <p:cNvPr id="20" name="Straight Connector 19">
              <a:extLst>
                <a:ext uri="{FF2B5EF4-FFF2-40B4-BE49-F238E27FC236}">
                  <a16:creationId xmlns:a16="http://schemas.microsoft.com/office/drawing/2014/main" id="{F24D711A-2C25-EDD2-8C02-81474C89B46E}"/>
                </a:ext>
              </a:extLst>
            </p:cNvPr>
            <p:cNvCxnSpPr>
              <a:cxnSpLocks/>
            </p:cNvCxnSpPr>
            <p:nvPr/>
          </p:nvCxnSpPr>
          <p:spPr>
            <a:xfrm>
              <a:off x="581025" y="3639525"/>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Content Placeholder 3">
              <a:extLst>
                <a:ext uri="{FF2B5EF4-FFF2-40B4-BE49-F238E27FC236}">
                  <a16:creationId xmlns:a16="http://schemas.microsoft.com/office/drawing/2014/main" id="{4F9EA3AF-02D8-29ED-8E9F-D7D5BD4648E2}"/>
                </a:ext>
              </a:extLst>
            </p:cNvPr>
            <p:cNvSpPr txBox="1">
              <a:spLocks/>
            </p:cNvSpPr>
            <p:nvPr/>
          </p:nvSpPr>
          <p:spPr>
            <a:xfrm>
              <a:off x="611716" y="3784093"/>
              <a:ext cx="6623972" cy="998797"/>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Veidot programmas un pakalpojumus atbilstoši augstām ētikas un kvalitātes prasībām, nodrošinot žurnālistikas izcilību, ievērojot visaugstākos starptautiskos profesiju un kvalitātes standartus un ieviešot inovācijas.</a:t>
              </a:r>
            </a:p>
            <a:p>
              <a:endParaRPr lang="lv-LV">
                <a:solidFill>
                  <a:schemeClr val="tx2"/>
                </a:solidFill>
              </a:endParaRPr>
            </a:p>
          </p:txBody>
        </p:sp>
      </p:grpSp>
      <p:sp>
        <p:nvSpPr>
          <p:cNvPr id="28" name="Content Placeholder 3">
            <a:extLst>
              <a:ext uri="{FF2B5EF4-FFF2-40B4-BE49-F238E27FC236}">
                <a16:creationId xmlns:a16="http://schemas.microsoft.com/office/drawing/2014/main" id="{A27475AB-5450-847E-55C0-C58EE2B920C4}"/>
              </a:ext>
            </a:extLst>
          </p:cNvPr>
          <p:cNvSpPr txBox="1">
            <a:spLocks/>
          </p:cNvSpPr>
          <p:nvPr/>
        </p:nvSpPr>
        <p:spPr>
          <a:xfrm>
            <a:off x="2584174" y="1439594"/>
            <a:ext cx="5225701" cy="848899"/>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Latvijas Sabiedriskais medijs nodrošina izcilas kvalitātes saturu</a:t>
            </a:r>
          </a:p>
        </p:txBody>
      </p:sp>
      <p:grpSp>
        <p:nvGrpSpPr>
          <p:cNvPr id="58" name="Group 57">
            <a:extLst>
              <a:ext uri="{FF2B5EF4-FFF2-40B4-BE49-F238E27FC236}">
                <a16:creationId xmlns:a16="http://schemas.microsoft.com/office/drawing/2014/main" id="{C52A0B3E-C620-8AB3-BD0F-F31D8151E6F7}"/>
              </a:ext>
            </a:extLst>
          </p:cNvPr>
          <p:cNvGrpSpPr/>
          <p:nvPr/>
        </p:nvGrpSpPr>
        <p:grpSpPr>
          <a:xfrm>
            <a:off x="8688389" y="3553097"/>
            <a:ext cx="1461607" cy="3304903"/>
            <a:chOff x="8688389" y="3553097"/>
            <a:chExt cx="1461607" cy="3304903"/>
          </a:xfrm>
        </p:grpSpPr>
        <p:sp>
          <p:nvSpPr>
            <p:cNvPr id="44" name="Content Placeholder 4">
              <a:extLst>
                <a:ext uri="{FF2B5EF4-FFF2-40B4-BE49-F238E27FC236}">
                  <a16:creationId xmlns:a16="http://schemas.microsoft.com/office/drawing/2014/main" id="{B25BDEB1-E165-09D4-43AB-5BCB853415F7}"/>
                </a:ext>
              </a:extLst>
            </p:cNvPr>
            <p:cNvSpPr txBox="1">
              <a:spLocks/>
            </p:cNvSpPr>
            <p:nvPr/>
          </p:nvSpPr>
          <p:spPr>
            <a:xfrm>
              <a:off x="8688389" y="3553097"/>
              <a:ext cx="1461607" cy="3304903"/>
            </a:xfrm>
            <a:prstGeom prst="rect">
              <a:avLst/>
            </a:prstGeom>
            <a:solidFill>
              <a:schemeClr val="bg1"/>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2"/>
                  </a:solidFill>
                </a:rPr>
                <a:t>BĀZES VĒRTĪBA 2024</a:t>
              </a:r>
            </a:p>
          </p:txBody>
        </p:sp>
        <p:sp>
          <p:nvSpPr>
            <p:cNvPr id="48" name="Content Placeholder 4">
              <a:extLst>
                <a:ext uri="{FF2B5EF4-FFF2-40B4-BE49-F238E27FC236}">
                  <a16:creationId xmlns:a16="http://schemas.microsoft.com/office/drawing/2014/main" id="{D8137121-5B93-DB7F-6EDA-B65DE8092E5E}"/>
                </a:ext>
              </a:extLst>
            </p:cNvPr>
            <p:cNvSpPr txBox="1">
              <a:spLocks/>
            </p:cNvSpPr>
            <p:nvPr/>
          </p:nvSpPr>
          <p:spPr>
            <a:xfrm>
              <a:off x="8688389" y="3553097"/>
              <a:ext cx="1461607" cy="1645173"/>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2"/>
                  </a:solidFill>
                </a:rPr>
                <a:t>53%</a:t>
              </a:r>
            </a:p>
          </p:txBody>
        </p:sp>
      </p:grpSp>
      <p:grpSp>
        <p:nvGrpSpPr>
          <p:cNvPr id="59" name="Group 58">
            <a:extLst>
              <a:ext uri="{FF2B5EF4-FFF2-40B4-BE49-F238E27FC236}">
                <a16:creationId xmlns:a16="http://schemas.microsoft.com/office/drawing/2014/main" id="{90D69C3E-CC41-5983-50EC-09D28312E641}"/>
              </a:ext>
            </a:extLst>
          </p:cNvPr>
          <p:cNvGrpSpPr/>
          <p:nvPr/>
        </p:nvGrpSpPr>
        <p:grpSpPr>
          <a:xfrm>
            <a:off x="10146194" y="3425825"/>
            <a:ext cx="1461607" cy="3432175"/>
            <a:chOff x="10146194" y="3425825"/>
            <a:chExt cx="1461607" cy="3432175"/>
          </a:xfrm>
        </p:grpSpPr>
        <p:sp>
          <p:nvSpPr>
            <p:cNvPr id="47" name="Content Placeholder 4">
              <a:extLst>
                <a:ext uri="{FF2B5EF4-FFF2-40B4-BE49-F238E27FC236}">
                  <a16:creationId xmlns:a16="http://schemas.microsoft.com/office/drawing/2014/main" id="{AFEA00E9-D884-980A-99EC-A8EE7CB4E308}"/>
                </a:ext>
              </a:extLst>
            </p:cNvPr>
            <p:cNvSpPr txBox="1">
              <a:spLocks/>
            </p:cNvSpPr>
            <p:nvPr/>
          </p:nvSpPr>
          <p:spPr>
            <a:xfrm>
              <a:off x="10146194" y="3425825"/>
              <a:ext cx="1461607" cy="3432175"/>
            </a:xfrm>
            <a:prstGeom prst="rect">
              <a:avLst/>
            </a:prstGeom>
            <a:solidFill>
              <a:schemeClr val="bg2">
                <a:alpha val="99000"/>
              </a:schemeClr>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1"/>
                  </a:solidFill>
                </a:rPr>
                <a:t>MĒRĶA VĒRTĪBA 2025</a:t>
              </a:r>
            </a:p>
          </p:txBody>
        </p:sp>
        <p:sp>
          <p:nvSpPr>
            <p:cNvPr id="49" name="Content Placeholder 4">
              <a:extLst>
                <a:ext uri="{FF2B5EF4-FFF2-40B4-BE49-F238E27FC236}">
                  <a16:creationId xmlns:a16="http://schemas.microsoft.com/office/drawing/2014/main" id="{BED12D43-D176-486B-3EA9-F7958D259801}"/>
                </a:ext>
              </a:extLst>
            </p:cNvPr>
            <p:cNvSpPr txBox="1">
              <a:spLocks/>
            </p:cNvSpPr>
            <p:nvPr/>
          </p:nvSpPr>
          <p:spPr>
            <a:xfrm>
              <a:off x="10146194" y="3425825"/>
              <a:ext cx="1461607" cy="1016576"/>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1"/>
                  </a:solidFill>
                </a:rPr>
                <a:t>55%</a:t>
              </a:r>
            </a:p>
          </p:txBody>
        </p:sp>
      </p:grpSp>
      <p:grpSp>
        <p:nvGrpSpPr>
          <p:cNvPr id="60" name="Group 59">
            <a:extLst>
              <a:ext uri="{FF2B5EF4-FFF2-40B4-BE49-F238E27FC236}">
                <a16:creationId xmlns:a16="http://schemas.microsoft.com/office/drawing/2014/main" id="{0D3A923B-6DC7-CDC1-8D16-BA84322E4099}"/>
              </a:ext>
            </a:extLst>
          </p:cNvPr>
          <p:cNvGrpSpPr/>
          <p:nvPr/>
        </p:nvGrpSpPr>
        <p:grpSpPr>
          <a:xfrm>
            <a:off x="8688388" y="571500"/>
            <a:ext cx="2925762" cy="2171700"/>
            <a:chOff x="8688388" y="571500"/>
            <a:chExt cx="2925762" cy="2171700"/>
          </a:xfrm>
        </p:grpSpPr>
        <p:sp>
          <p:nvSpPr>
            <p:cNvPr id="33" name="Content Placeholder 4">
              <a:extLst>
                <a:ext uri="{FF2B5EF4-FFF2-40B4-BE49-F238E27FC236}">
                  <a16:creationId xmlns:a16="http://schemas.microsoft.com/office/drawing/2014/main" id="{D6256FCE-4A60-54D9-ED7E-F5528CCD815A}"/>
                </a:ext>
              </a:extLst>
            </p:cNvPr>
            <p:cNvSpPr txBox="1">
              <a:spLocks/>
            </p:cNvSpPr>
            <p:nvPr/>
          </p:nvSpPr>
          <p:spPr>
            <a:xfrm>
              <a:off x="8688388" y="951346"/>
              <a:ext cx="2801648" cy="1791854"/>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a:solidFill>
                    <a:schemeClr val="bg2"/>
                  </a:solidFill>
                </a:rPr>
                <a:t>Rezultatīvais rādītājs:</a:t>
              </a:r>
            </a:p>
            <a:p>
              <a:r>
                <a:rPr lang="lv-LV" sz="1600" b="1">
                  <a:solidFill>
                    <a:schemeClr val="bg2"/>
                  </a:solidFill>
                </a:rPr>
                <a:t>Kopējais kvalitātes rādītājs sabiedriskā labuma ikgadējā aptaujā</a:t>
              </a:r>
            </a:p>
            <a:p>
              <a:endParaRPr lang="lv-LV" sz="1600" b="1">
                <a:solidFill>
                  <a:schemeClr val="bg2"/>
                </a:solidFill>
              </a:endParaRPr>
            </a:p>
            <a:p>
              <a:endParaRPr lang="lv-LV" sz="1600" b="1">
                <a:solidFill>
                  <a:schemeClr val="bg2"/>
                </a:solidFill>
              </a:endParaRPr>
            </a:p>
          </p:txBody>
        </p:sp>
        <p:cxnSp>
          <p:nvCxnSpPr>
            <p:cNvPr id="50" name="Straight Connector 49">
              <a:extLst>
                <a:ext uri="{FF2B5EF4-FFF2-40B4-BE49-F238E27FC236}">
                  <a16:creationId xmlns:a16="http://schemas.microsoft.com/office/drawing/2014/main" id="{3F011A6D-6781-94F9-4C40-573EC5977E5F}"/>
                </a:ext>
              </a:extLst>
            </p:cNvPr>
            <p:cNvCxnSpPr>
              <a:cxnSpLocks/>
            </p:cNvCxnSpPr>
            <p:nvPr/>
          </p:nvCxnSpPr>
          <p:spPr>
            <a:xfrm>
              <a:off x="8688388" y="571500"/>
              <a:ext cx="2925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AED54A2-D51E-C374-DE52-A01675DF7D1C}"/>
              </a:ext>
            </a:extLst>
          </p:cNvPr>
          <p:cNvGrpSpPr/>
          <p:nvPr/>
        </p:nvGrpSpPr>
        <p:grpSpPr>
          <a:xfrm>
            <a:off x="581024" y="1470991"/>
            <a:ext cx="1743076" cy="582910"/>
            <a:chOff x="581024" y="1470991"/>
            <a:chExt cx="1743076" cy="582910"/>
          </a:xfrm>
        </p:grpSpPr>
        <p:sp>
          <p:nvSpPr>
            <p:cNvPr id="4" name="Content Placeholder 3">
              <a:extLst>
                <a:ext uri="{FF2B5EF4-FFF2-40B4-BE49-F238E27FC236}">
                  <a16:creationId xmlns:a16="http://schemas.microsoft.com/office/drawing/2014/main" id="{F0072148-2EA9-7419-2E61-17A3AF7F3389}"/>
                </a:ext>
              </a:extLst>
            </p:cNvPr>
            <p:cNvSpPr txBox="1">
              <a:spLocks/>
            </p:cNvSpPr>
            <p:nvPr/>
          </p:nvSpPr>
          <p:spPr>
            <a:xfrm>
              <a:off x="581024" y="1470991"/>
              <a:ext cx="584863" cy="582910"/>
            </a:xfrm>
            <a:prstGeom prst="rect">
              <a:avLst/>
            </a:prstGeom>
            <a:solidFill>
              <a:schemeClr val="tx2"/>
            </a:solidFill>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300" b="1">
                  <a:solidFill>
                    <a:schemeClr val="bg1"/>
                  </a:solidFill>
                </a:rPr>
                <a:t>5.</a:t>
              </a:r>
              <a:endParaRPr lang="lv-LV" sz="2300">
                <a:solidFill>
                  <a:schemeClr val="bg1"/>
                </a:solidFill>
              </a:endParaRPr>
            </a:p>
          </p:txBody>
        </p:sp>
        <p:sp>
          <p:nvSpPr>
            <p:cNvPr id="5" name="Content Placeholder 3">
              <a:extLst>
                <a:ext uri="{FF2B5EF4-FFF2-40B4-BE49-F238E27FC236}">
                  <a16:creationId xmlns:a16="http://schemas.microsoft.com/office/drawing/2014/main" id="{356B878B-16EA-C212-5DC9-AFEF1E94ED7B}"/>
                </a:ext>
              </a:extLst>
            </p:cNvPr>
            <p:cNvSpPr txBox="1">
              <a:spLocks/>
            </p:cNvSpPr>
            <p:nvPr/>
          </p:nvSpPr>
          <p:spPr>
            <a:xfrm>
              <a:off x="1188599" y="1470991"/>
              <a:ext cx="1135501" cy="582910"/>
            </a:xfrm>
            <a:prstGeom prst="rect">
              <a:avLst/>
            </a:prstGeom>
            <a:solidFill>
              <a:schemeClr val="tx2"/>
            </a:solidFill>
          </p:spPr>
          <p:txBody>
            <a:bodyPr lIns="72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Rīcības</a:t>
              </a:r>
              <a:br>
                <a:rPr lang="lv-LV" sz="1600" b="1">
                  <a:solidFill>
                    <a:schemeClr val="accent4"/>
                  </a:solidFill>
                </a:rPr>
              </a:br>
              <a:r>
                <a:rPr lang="lv-LV" sz="1600" b="1">
                  <a:solidFill>
                    <a:schemeClr val="accent4"/>
                  </a:solidFill>
                </a:rPr>
                <a:t>virziens:</a:t>
              </a:r>
              <a:endParaRPr lang="lv-LV" sz="1600">
                <a:solidFill>
                  <a:schemeClr val="accent4"/>
                </a:solidFill>
              </a:endParaRPr>
            </a:p>
          </p:txBody>
        </p:sp>
      </p:grpSp>
    </p:spTree>
    <p:extLst>
      <p:ext uri="{BB962C8B-B14F-4D97-AF65-F5344CB8AC3E}">
        <p14:creationId xmlns:p14="http://schemas.microsoft.com/office/powerpoint/2010/main" val="1160831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1000" fill="hold"/>
                                        <p:tgtEl>
                                          <p:spTgt spid="58"/>
                                        </p:tgtEl>
                                        <p:attrNameLst>
                                          <p:attrName>ppt_x</p:attrName>
                                        </p:attrNameLst>
                                      </p:cBhvr>
                                      <p:tavLst>
                                        <p:tav tm="0">
                                          <p:val>
                                            <p:strVal val="#ppt_x"/>
                                          </p:val>
                                        </p:tav>
                                        <p:tav tm="100000">
                                          <p:val>
                                            <p:strVal val="#ppt_x"/>
                                          </p:val>
                                        </p:tav>
                                      </p:tavLst>
                                    </p:anim>
                                    <p:anim calcmode="lin" valueType="num">
                                      <p:cBhvr additive="base">
                                        <p:cTn id="17" dur="1000" fill="hold"/>
                                        <p:tgtEl>
                                          <p:spTgt spid="5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1000" fill="hold"/>
                                        <p:tgtEl>
                                          <p:spTgt spid="59"/>
                                        </p:tgtEl>
                                        <p:attrNameLst>
                                          <p:attrName>ppt_x</p:attrName>
                                        </p:attrNameLst>
                                      </p:cBhvr>
                                      <p:tavLst>
                                        <p:tav tm="0">
                                          <p:val>
                                            <p:strVal val="#ppt_x"/>
                                          </p:val>
                                        </p:tav>
                                        <p:tav tm="100000">
                                          <p:val>
                                            <p:strVal val="#ppt_x"/>
                                          </p:val>
                                        </p:tav>
                                      </p:tavLst>
                                    </p:anim>
                                    <p:anim calcmode="lin" valueType="num">
                                      <p:cBhvr additive="base">
                                        <p:cTn id="22"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4BFFEDC-9B74-D66F-2931-BFAE69EF4B17}"/>
              </a:ext>
            </a:extLst>
          </p:cNvPr>
          <p:cNvPicPr>
            <a:picLocks noChangeAspect="1"/>
          </p:cNvPicPr>
          <p:nvPr/>
        </p:nvPicPr>
        <p:blipFill>
          <a:blip r:embed="rId2"/>
          <a:stretch>
            <a:fillRect/>
          </a:stretch>
        </p:blipFill>
        <p:spPr>
          <a:xfrm>
            <a:off x="-1568821" y="0"/>
            <a:ext cx="17983199" cy="6858000"/>
          </a:xfrm>
          <a:prstGeom prst="rect">
            <a:avLst/>
          </a:prstGeom>
        </p:spPr>
      </p:pic>
      <p:sp>
        <p:nvSpPr>
          <p:cNvPr id="52" name="Rectangle 51">
            <a:extLst>
              <a:ext uri="{FF2B5EF4-FFF2-40B4-BE49-F238E27FC236}">
                <a16:creationId xmlns:a16="http://schemas.microsoft.com/office/drawing/2014/main" id="{72E8708F-81A2-856F-1CD8-FE792D4E9DD8}"/>
              </a:ext>
            </a:extLst>
          </p:cNvPr>
          <p:cNvSpPr/>
          <p:nvPr/>
        </p:nvSpPr>
        <p:spPr>
          <a:xfrm>
            <a:off x="8124826" y="0"/>
            <a:ext cx="4067174" cy="6858000"/>
          </a:xfrm>
          <a:prstGeom prst="rect">
            <a:avLst/>
          </a:prstGeom>
          <a:solidFill>
            <a:schemeClr val="accent4">
              <a:lumMod val="85000"/>
              <a:alpha val="796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noFill/>
            </a:endParaRPr>
          </a:p>
        </p:txBody>
      </p:sp>
      <p:sp>
        <p:nvSpPr>
          <p:cNvPr id="10" name="Rectangle 9">
            <a:extLst>
              <a:ext uri="{FF2B5EF4-FFF2-40B4-BE49-F238E27FC236}">
                <a16:creationId xmlns:a16="http://schemas.microsoft.com/office/drawing/2014/main" id="{3BF0AAE3-2039-10A0-C081-C241627ECE0D}"/>
              </a:ext>
            </a:extLst>
          </p:cNvPr>
          <p:cNvSpPr/>
          <p:nvPr/>
        </p:nvSpPr>
        <p:spPr>
          <a:xfrm>
            <a:off x="1" y="0"/>
            <a:ext cx="8128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3" name="Content Placeholder 2">
            <a:extLst>
              <a:ext uri="{FF2B5EF4-FFF2-40B4-BE49-F238E27FC236}">
                <a16:creationId xmlns:a16="http://schemas.microsoft.com/office/drawing/2014/main" id="{4CBB0D4B-A850-A9C7-9523-3109C53C1CAF}"/>
              </a:ext>
            </a:extLst>
          </p:cNvPr>
          <p:cNvSpPr>
            <a:spLocks noGrp="1"/>
          </p:cNvSpPr>
          <p:nvPr>
            <p:ph idx="16"/>
          </p:nvPr>
        </p:nvSpPr>
        <p:spPr>
          <a:xfrm>
            <a:off x="585789" y="571500"/>
            <a:ext cx="6822176" cy="571500"/>
          </a:xfrm>
        </p:spPr>
        <p:txBody>
          <a:bodyPr/>
          <a:lstStyle/>
          <a:p>
            <a:r>
              <a:rPr lang="en-GB" b="1">
                <a:solidFill>
                  <a:schemeClr val="tx2"/>
                </a:solidFill>
              </a:rPr>
              <a:t>NEFINANŠU </a:t>
            </a:r>
            <a:r>
              <a:rPr lang="en-GB">
                <a:solidFill>
                  <a:schemeClr val="tx2"/>
                </a:solidFill>
              </a:rPr>
              <a:t>MĒRĶI</a:t>
            </a:r>
          </a:p>
        </p:txBody>
      </p:sp>
      <p:grpSp>
        <p:nvGrpSpPr>
          <p:cNvPr id="30" name="Group 29">
            <a:extLst>
              <a:ext uri="{FF2B5EF4-FFF2-40B4-BE49-F238E27FC236}">
                <a16:creationId xmlns:a16="http://schemas.microsoft.com/office/drawing/2014/main" id="{F4443A01-EFDA-FE05-537E-96CA2F6A1EFB}"/>
              </a:ext>
            </a:extLst>
          </p:cNvPr>
          <p:cNvGrpSpPr/>
          <p:nvPr/>
        </p:nvGrpSpPr>
        <p:grpSpPr>
          <a:xfrm>
            <a:off x="581025" y="4449600"/>
            <a:ext cx="6539303" cy="1982305"/>
            <a:chOff x="581025" y="4577520"/>
            <a:chExt cx="6539303" cy="1982305"/>
          </a:xfrm>
        </p:grpSpPr>
        <p:sp>
          <p:nvSpPr>
            <p:cNvPr id="15" name="Content Placeholder 2">
              <a:extLst>
                <a:ext uri="{FF2B5EF4-FFF2-40B4-BE49-F238E27FC236}">
                  <a16:creationId xmlns:a16="http://schemas.microsoft.com/office/drawing/2014/main" id="{83E46D0B-CAD2-2422-177A-404E8BAB318E}"/>
                </a:ext>
              </a:extLst>
            </p:cNvPr>
            <p:cNvSpPr txBox="1">
              <a:spLocks/>
            </p:cNvSpPr>
            <p:nvPr/>
          </p:nvSpPr>
          <p:spPr>
            <a:xfrm>
              <a:off x="585789" y="4577520"/>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UZDEVUMI: </a:t>
              </a:r>
              <a:endParaRPr lang="en-GB">
                <a:solidFill>
                  <a:schemeClr val="tx2">
                    <a:alpha val="70000"/>
                  </a:schemeClr>
                </a:solidFill>
              </a:endParaRPr>
            </a:p>
          </p:txBody>
        </p:sp>
        <p:cxnSp>
          <p:nvCxnSpPr>
            <p:cNvPr id="16" name="Straight Connector 15">
              <a:extLst>
                <a:ext uri="{FF2B5EF4-FFF2-40B4-BE49-F238E27FC236}">
                  <a16:creationId xmlns:a16="http://schemas.microsoft.com/office/drawing/2014/main" id="{E2A4E62D-EBD3-EC47-6942-6D44EC2B4C13}"/>
                </a:ext>
              </a:extLst>
            </p:cNvPr>
            <p:cNvCxnSpPr>
              <a:cxnSpLocks/>
            </p:cNvCxnSpPr>
            <p:nvPr/>
          </p:nvCxnSpPr>
          <p:spPr>
            <a:xfrm>
              <a:off x="581025" y="5137434"/>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9522BA1A-0A02-F129-46A9-1B76D91E39BA}"/>
                </a:ext>
              </a:extLst>
            </p:cNvPr>
            <p:cNvSpPr txBox="1">
              <a:spLocks/>
            </p:cNvSpPr>
            <p:nvPr/>
          </p:nvSpPr>
          <p:spPr>
            <a:xfrm>
              <a:off x="611715" y="5282003"/>
              <a:ext cx="6508613" cy="1277822"/>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Kritiskās infrastruktūras darbības nepārtrauktības nodrošināšana. Pārvietojamo televīzijas staciju </a:t>
              </a:r>
              <a:br>
                <a:rPr lang="lv-LV">
                  <a:solidFill>
                    <a:schemeClr val="tx2"/>
                  </a:solidFill>
                </a:rPr>
              </a:br>
              <a:r>
                <a:rPr lang="lv-LV">
                  <a:solidFill>
                    <a:schemeClr val="tx2"/>
                  </a:solidFill>
                </a:rPr>
                <a:t>un mobilās radio translāciju studijas iegāde. </a:t>
              </a:r>
              <a:br>
                <a:rPr lang="lv-LV">
                  <a:solidFill>
                    <a:schemeClr val="tx2"/>
                  </a:solidFill>
                </a:rPr>
              </a:br>
              <a:r>
                <a:rPr lang="lv-LV">
                  <a:solidFill>
                    <a:schemeClr val="tx2"/>
                  </a:solidFill>
                </a:rPr>
                <a:t>IT sistēmu virtualizācijas un mākoņservisu risinājumi. </a:t>
              </a:r>
            </a:p>
          </p:txBody>
        </p:sp>
      </p:grpSp>
      <p:grpSp>
        <p:nvGrpSpPr>
          <p:cNvPr id="29" name="Group 28">
            <a:extLst>
              <a:ext uri="{FF2B5EF4-FFF2-40B4-BE49-F238E27FC236}">
                <a16:creationId xmlns:a16="http://schemas.microsoft.com/office/drawing/2014/main" id="{F2547A18-07A7-2FFE-EB22-5E91C5598952}"/>
              </a:ext>
            </a:extLst>
          </p:cNvPr>
          <p:cNvGrpSpPr/>
          <p:nvPr/>
        </p:nvGrpSpPr>
        <p:grpSpPr>
          <a:xfrm>
            <a:off x="581025" y="2289600"/>
            <a:ext cx="6689205" cy="1703279"/>
            <a:chOff x="581025" y="3079611"/>
            <a:chExt cx="6689205" cy="1703279"/>
          </a:xfrm>
        </p:grpSpPr>
        <p:sp>
          <p:nvSpPr>
            <p:cNvPr id="19" name="Content Placeholder 2">
              <a:extLst>
                <a:ext uri="{FF2B5EF4-FFF2-40B4-BE49-F238E27FC236}">
                  <a16:creationId xmlns:a16="http://schemas.microsoft.com/office/drawing/2014/main" id="{B5EFEC5E-31D6-4926-8BF8-27E2ED569448}"/>
                </a:ext>
              </a:extLst>
            </p:cNvPr>
            <p:cNvSpPr txBox="1">
              <a:spLocks/>
            </p:cNvSpPr>
            <p:nvPr/>
          </p:nvSpPr>
          <p:spPr>
            <a:xfrm>
              <a:off x="585789" y="3079611"/>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MĒRĶIS: </a:t>
              </a:r>
              <a:endParaRPr lang="en-GB">
                <a:solidFill>
                  <a:schemeClr val="tx2">
                    <a:alpha val="70000"/>
                  </a:schemeClr>
                </a:solidFill>
              </a:endParaRPr>
            </a:p>
          </p:txBody>
        </p:sp>
        <p:cxnSp>
          <p:nvCxnSpPr>
            <p:cNvPr id="20" name="Straight Connector 19">
              <a:extLst>
                <a:ext uri="{FF2B5EF4-FFF2-40B4-BE49-F238E27FC236}">
                  <a16:creationId xmlns:a16="http://schemas.microsoft.com/office/drawing/2014/main" id="{F24D711A-2C25-EDD2-8C02-81474C89B46E}"/>
                </a:ext>
              </a:extLst>
            </p:cNvPr>
            <p:cNvCxnSpPr>
              <a:cxnSpLocks/>
            </p:cNvCxnSpPr>
            <p:nvPr/>
          </p:nvCxnSpPr>
          <p:spPr>
            <a:xfrm>
              <a:off x="581025" y="3639525"/>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Content Placeholder 3">
              <a:extLst>
                <a:ext uri="{FF2B5EF4-FFF2-40B4-BE49-F238E27FC236}">
                  <a16:creationId xmlns:a16="http://schemas.microsoft.com/office/drawing/2014/main" id="{4F9EA3AF-02D8-29ED-8E9F-D7D5BD4648E2}"/>
                </a:ext>
              </a:extLst>
            </p:cNvPr>
            <p:cNvSpPr txBox="1">
              <a:spLocks/>
            </p:cNvSpPr>
            <p:nvPr/>
          </p:nvSpPr>
          <p:spPr>
            <a:xfrm>
              <a:off x="611716" y="3784093"/>
              <a:ext cx="6658514" cy="998797"/>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Nodrošinot modernas, inovatīvas tehnoloģijas </a:t>
              </a:r>
              <a:br>
                <a:rPr lang="lv-LV">
                  <a:solidFill>
                    <a:schemeClr val="tx2"/>
                  </a:solidFill>
                </a:rPr>
              </a:br>
              <a:r>
                <a:rPr lang="lv-LV">
                  <a:solidFill>
                    <a:schemeClr val="tx2"/>
                  </a:solidFill>
                </a:rPr>
                <a:t>un attiecīgu infrastruktūru, kas ir vitāli svarīgas kvalitatīva satura sagatavošanai un efektīvai valsts līdzekļu izmantošanai digitālās transformācijas laikmetā.</a:t>
              </a:r>
            </a:p>
          </p:txBody>
        </p:sp>
      </p:grpSp>
      <p:sp>
        <p:nvSpPr>
          <p:cNvPr id="28" name="Content Placeholder 3">
            <a:extLst>
              <a:ext uri="{FF2B5EF4-FFF2-40B4-BE49-F238E27FC236}">
                <a16:creationId xmlns:a16="http://schemas.microsoft.com/office/drawing/2014/main" id="{A27475AB-5450-847E-55C0-C58EE2B920C4}"/>
              </a:ext>
            </a:extLst>
          </p:cNvPr>
          <p:cNvSpPr txBox="1">
            <a:spLocks/>
          </p:cNvSpPr>
          <p:nvPr/>
        </p:nvSpPr>
        <p:spPr>
          <a:xfrm>
            <a:off x="2584174" y="1439594"/>
            <a:ext cx="5022573" cy="848899"/>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Latvijas Sabiedriskais medijs </a:t>
            </a:r>
            <a:br>
              <a:rPr lang="lv-LV" sz="2100" b="1">
                <a:solidFill>
                  <a:schemeClr val="tx2"/>
                </a:solidFill>
              </a:rPr>
            </a:br>
            <a:r>
              <a:rPr lang="lv-LV" sz="2100" b="1">
                <a:solidFill>
                  <a:schemeClr val="tx2"/>
                </a:solidFill>
              </a:rPr>
              <a:t>ir mūsdienīgs un inovatīvs</a:t>
            </a:r>
          </a:p>
        </p:txBody>
      </p:sp>
      <p:grpSp>
        <p:nvGrpSpPr>
          <p:cNvPr id="60" name="Group 59">
            <a:extLst>
              <a:ext uri="{FF2B5EF4-FFF2-40B4-BE49-F238E27FC236}">
                <a16:creationId xmlns:a16="http://schemas.microsoft.com/office/drawing/2014/main" id="{0D3A923B-6DC7-CDC1-8D16-BA84322E4099}"/>
              </a:ext>
            </a:extLst>
          </p:cNvPr>
          <p:cNvGrpSpPr/>
          <p:nvPr/>
        </p:nvGrpSpPr>
        <p:grpSpPr>
          <a:xfrm>
            <a:off x="8688388" y="571500"/>
            <a:ext cx="2925762" cy="2649220"/>
            <a:chOff x="8688388" y="571500"/>
            <a:chExt cx="2925762" cy="2649220"/>
          </a:xfrm>
        </p:grpSpPr>
        <p:sp>
          <p:nvSpPr>
            <p:cNvPr id="33" name="Content Placeholder 4">
              <a:extLst>
                <a:ext uri="{FF2B5EF4-FFF2-40B4-BE49-F238E27FC236}">
                  <a16:creationId xmlns:a16="http://schemas.microsoft.com/office/drawing/2014/main" id="{D6256FCE-4A60-54D9-ED7E-F5528CCD815A}"/>
                </a:ext>
              </a:extLst>
            </p:cNvPr>
            <p:cNvSpPr txBox="1">
              <a:spLocks/>
            </p:cNvSpPr>
            <p:nvPr/>
          </p:nvSpPr>
          <p:spPr>
            <a:xfrm>
              <a:off x="8688388" y="951346"/>
              <a:ext cx="2925762" cy="2269374"/>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a:solidFill>
                    <a:schemeClr val="bg2"/>
                  </a:solidFill>
                </a:rPr>
                <a:t>Rezultatīvais rādītājs:</a:t>
              </a:r>
            </a:p>
            <a:p>
              <a:r>
                <a:rPr lang="lv-LV" sz="1600" b="1">
                  <a:solidFill>
                    <a:schemeClr val="bg2"/>
                  </a:solidFill>
                </a:rPr>
                <a:t>Investīcijas % no apgrozījuma inovatīvās tehnoloģijās, mākslīgajā intelektā (MI), digitālajos risinājumos un platformās</a:t>
              </a:r>
            </a:p>
            <a:p>
              <a:endParaRPr lang="lv-LV" sz="1600" b="1">
                <a:solidFill>
                  <a:schemeClr val="bg2"/>
                </a:solidFill>
              </a:endParaRPr>
            </a:p>
          </p:txBody>
        </p:sp>
        <p:cxnSp>
          <p:nvCxnSpPr>
            <p:cNvPr id="50" name="Straight Connector 49">
              <a:extLst>
                <a:ext uri="{FF2B5EF4-FFF2-40B4-BE49-F238E27FC236}">
                  <a16:creationId xmlns:a16="http://schemas.microsoft.com/office/drawing/2014/main" id="{3F011A6D-6781-94F9-4C40-573EC5977E5F}"/>
                </a:ext>
              </a:extLst>
            </p:cNvPr>
            <p:cNvCxnSpPr>
              <a:cxnSpLocks/>
            </p:cNvCxnSpPr>
            <p:nvPr/>
          </p:nvCxnSpPr>
          <p:spPr>
            <a:xfrm>
              <a:off x="8688388" y="571500"/>
              <a:ext cx="2925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AED54A2-D51E-C374-DE52-A01675DF7D1C}"/>
              </a:ext>
            </a:extLst>
          </p:cNvPr>
          <p:cNvGrpSpPr/>
          <p:nvPr/>
        </p:nvGrpSpPr>
        <p:grpSpPr>
          <a:xfrm>
            <a:off x="581024" y="1470991"/>
            <a:ext cx="1743076" cy="582910"/>
            <a:chOff x="581024" y="1470991"/>
            <a:chExt cx="1743076" cy="582910"/>
          </a:xfrm>
        </p:grpSpPr>
        <p:sp>
          <p:nvSpPr>
            <p:cNvPr id="4" name="Content Placeholder 3">
              <a:extLst>
                <a:ext uri="{FF2B5EF4-FFF2-40B4-BE49-F238E27FC236}">
                  <a16:creationId xmlns:a16="http://schemas.microsoft.com/office/drawing/2014/main" id="{F0072148-2EA9-7419-2E61-17A3AF7F3389}"/>
                </a:ext>
              </a:extLst>
            </p:cNvPr>
            <p:cNvSpPr txBox="1">
              <a:spLocks/>
            </p:cNvSpPr>
            <p:nvPr/>
          </p:nvSpPr>
          <p:spPr>
            <a:xfrm>
              <a:off x="581024" y="1470991"/>
              <a:ext cx="584863" cy="582910"/>
            </a:xfrm>
            <a:prstGeom prst="rect">
              <a:avLst/>
            </a:prstGeom>
            <a:solidFill>
              <a:schemeClr val="tx2"/>
            </a:solidFill>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300" b="1">
                  <a:solidFill>
                    <a:schemeClr val="bg1"/>
                  </a:solidFill>
                </a:rPr>
                <a:t>6.</a:t>
              </a:r>
              <a:endParaRPr lang="lv-LV" sz="2300">
                <a:solidFill>
                  <a:schemeClr val="bg1"/>
                </a:solidFill>
              </a:endParaRPr>
            </a:p>
          </p:txBody>
        </p:sp>
        <p:sp>
          <p:nvSpPr>
            <p:cNvPr id="5" name="Content Placeholder 3">
              <a:extLst>
                <a:ext uri="{FF2B5EF4-FFF2-40B4-BE49-F238E27FC236}">
                  <a16:creationId xmlns:a16="http://schemas.microsoft.com/office/drawing/2014/main" id="{356B878B-16EA-C212-5DC9-AFEF1E94ED7B}"/>
                </a:ext>
              </a:extLst>
            </p:cNvPr>
            <p:cNvSpPr txBox="1">
              <a:spLocks/>
            </p:cNvSpPr>
            <p:nvPr/>
          </p:nvSpPr>
          <p:spPr>
            <a:xfrm>
              <a:off x="1188599" y="1470991"/>
              <a:ext cx="1135501" cy="582910"/>
            </a:xfrm>
            <a:prstGeom prst="rect">
              <a:avLst/>
            </a:prstGeom>
            <a:solidFill>
              <a:schemeClr val="tx2"/>
            </a:solidFill>
          </p:spPr>
          <p:txBody>
            <a:bodyPr lIns="72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Rīcības</a:t>
              </a:r>
              <a:br>
                <a:rPr lang="lv-LV" sz="1600" b="1">
                  <a:solidFill>
                    <a:schemeClr val="accent4"/>
                  </a:solidFill>
                </a:rPr>
              </a:br>
              <a:r>
                <a:rPr lang="lv-LV" sz="1600" b="1">
                  <a:solidFill>
                    <a:schemeClr val="accent4"/>
                  </a:solidFill>
                </a:rPr>
                <a:t>virziens:</a:t>
              </a:r>
              <a:endParaRPr lang="lv-LV" sz="1600">
                <a:solidFill>
                  <a:schemeClr val="accent4"/>
                </a:solidFill>
              </a:endParaRPr>
            </a:p>
          </p:txBody>
        </p:sp>
      </p:grpSp>
      <p:grpSp>
        <p:nvGrpSpPr>
          <p:cNvPr id="27" name="Group 26">
            <a:extLst>
              <a:ext uri="{FF2B5EF4-FFF2-40B4-BE49-F238E27FC236}">
                <a16:creationId xmlns:a16="http://schemas.microsoft.com/office/drawing/2014/main" id="{A4657678-BA77-A3F6-9ED4-0138B06D9CA0}"/>
              </a:ext>
            </a:extLst>
          </p:cNvPr>
          <p:cNvGrpSpPr/>
          <p:nvPr/>
        </p:nvGrpSpPr>
        <p:grpSpPr>
          <a:xfrm>
            <a:off x="8688389" y="3425825"/>
            <a:ext cx="1461607" cy="3432175"/>
            <a:chOff x="8688389" y="3425825"/>
            <a:chExt cx="1461607" cy="3432175"/>
          </a:xfrm>
        </p:grpSpPr>
        <p:sp>
          <p:nvSpPr>
            <p:cNvPr id="44" name="Content Placeholder 4">
              <a:extLst>
                <a:ext uri="{FF2B5EF4-FFF2-40B4-BE49-F238E27FC236}">
                  <a16:creationId xmlns:a16="http://schemas.microsoft.com/office/drawing/2014/main" id="{B25BDEB1-E165-09D4-43AB-5BCB853415F7}"/>
                </a:ext>
              </a:extLst>
            </p:cNvPr>
            <p:cNvSpPr txBox="1">
              <a:spLocks/>
            </p:cNvSpPr>
            <p:nvPr/>
          </p:nvSpPr>
          <p:spPr>
            <a:xfrm>
              <a:off x="8688389" y="3425825"/>
              <a:ext cx="1461607" cy="3432175"/>
            </a:xfrm>
            <a:prstGeom prst="rect">
              <a:avLst/>
            </a:prstGeom>
            <a:solidFill>
              <a:schemeClr val="bg1"/>
            </a:solidFill>
          </p:spPr>
          <p:txBody>
            <a:bodyPr vert="horz" wrap="square" lIns="144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2"/>
                  </a:solidFill>
                </a:rPr>
                <a:t>BĀZES VĒRTĪBA</a:t>
              </a:r>
            </a:p>
          </p:txBody>
        </p:sp>
        <p:sp>
          <p:nvSpPr>
            <p:cNvPr id="17" name="Content Placeholder 4">
              <a:extLst>
                <a:ext uri="{FF2B5EF4-FFF2-40B4-BE49-F238E27FC236}">
                  <a16:creationId xmlns:a16="http://schemas.microsoft.com/office/drawing/2014/main" id="{F7D077D6-FB18-8826-7F68-3E15ADC893A1}"/>
                </a:ext>
              </a:extLst>
            </p:cNvPr>
            <p:cNvSpPr txBox="1">
              <a:spLocks/>
            </p:cNvSpPr>
            <p:nvPr/>
          </p:nvSpPr>
          <p:spPr>
            <a:xfrm>
              <a:off x="8688389" y="3425825"/>
              <a:ext cx="1461607" cy="2798031"/>
            </a:xfrm>
            <a:prstGeom prst="rect">
              <a:avLst/>
            </a:prstGeom>
            <a:noFill/>
          </p:spPr>
          <p:txBody>
            <a:bodyPr vert="horz" wrap="square" lIns="144000" tIns="180000" rIns="0" bIns="72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200" b="1">
                  <a:solidFill>
                    <a:schemeClr val="bg2"/>
                  </a:solidFill>
                </a:rPr>
                <a:t>Tiks </a:t>
              </a:r>
              <a:br>
                <a:rPr lang="lv-LV" sz="1200" b="1">
                  <a:solidFill>
                    <a:schemeClr val="bg2"/>
                  </a:solidFill>
                </a:rPr>
              </a:br>
              <a:r>
                <a:rPr lang="lv-LV" sz="1200" b="1">
                  <a:solidFill>
                    <a:schemeClr val="bg2"/>
                  </a:solidFill>
                </a:rPr>
                <a:t>noteikta vienotā budžeta aprēķināšanas gaitā</a:t>
              </a:r>
            </a:p>
          </p:txBody>
        </p:sp>
      </p:grpSp>
      <p:grpSp>
        <p:nvGrpSpPr>
          <p:cNvPr id="31" name="Group 30">
            <a:extLst>
              <a:ext uri="{FF2B5EF4-FFF2-40B4-BE49-F238E27FC236}">
                <a16:creationId xmlns:a16="http://schemas.microsoft.com/office/drawing/2014/main" id="{E136F979-5055-1BE3-0075-122DE01FCCF0}"/>
              </a:ext>
            </a:extLst>
          </p:cNvPr>
          <p:cNvGrpSpPr/>
          <p:nvPr/>
        </p:nvGrpSpPr>
        <p:grpSpPr>
          <a:xfrm>
            <a:off x="10146194" y="3425825"/>
            <a:ext cx="1461607" cy="3432175"/>
            <a:chOff x="10146194" y="3425825"/>
            <a:chExt cx="1461607" cy="3432175"/>
          </a:xfrm>
        </p:grpSpPr>
        <p:sp>
          <p:nvSpPr>
            <p:cNvPr id="47" name="Content Placeholder 4">
              <a:extLst>
                <a:ext uri="{FF2B5EF4-FFF2-40B4-BE49-F238E27FC236}">
                  <a16:creationId xmlns:a16="http://schemas.microsoft.com/office/drawing/2014/main" id="{AFEA00E9-D884-980A-99EC-A8EE7CB4E308}"/>
                </a:ext>
              </a:extLst>
            </p:cNvPr>
            <p:cNvSpPr txBox="1">
              <a:spLocks/>
            </p:cNvSpPr>
            <p:nvPr/>
          </p:nvSpPr>
          <p:spPr>
            <a:xfrm>
              <a:off x="10146194" y="3425825"/>
              <a:ext cx="1461607" cy="3432175"/>
            </a:xfrm>
            <a:prstGeom prst="rect">
              <a:avLst/>
            </a:prstGeom>
            <a:solidFill>
              <a:schemeClr val="bg2">
                <a:alpha val="99000"/>
              </a:schemeClr>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1"/>
                  </a:solidFill>
                </a:rPr>
                <a:t>MĒRĶA VĒRTĪBA 2025</a:t>
              </a:r>
            </a:p>
          </p:txBody>
        </p:sp>
        <p:sp>
          <p:nvSpPr>
            <p:cNvPr id="22" name="Content Placeholder 4">
              <a:extLst>
                <a:ext uri="{FF2B5EF4-FFF2-40B4-BE49-F238E27FC236}">
                  <a16:creationId xmlns:a16="http://schemas.microsoft.com/office/drawing/2014/main" id="{1E5526C3-87CA-3B34-AD15-EE8FBF5C0FC4}"/>
                </a:ext>
              </a:extLst>
            </p:cNvPr>
            <p:cNvSpPr txBox="1">
              <a:spLocks/>
            </p:cNvSpPr>
            <p:nvPr/>
          </p:nvSpPr>
          <p:spPr>
            <a:xfrm>
              <a:off x="10146194" y="3425825"/>
              <a:ext cx="1461607" cy="2859286"/>
            </a:xfrm>
            <a:prstGeom prst="rect">
              <a:avLst/>
            </a:prstGeom>
            <a:noFill/>
          </p:spPr>
          <p:txBody>
            <a:bodyPr vert="horz" wrap="square" lIns="14400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200" b="1">
                  <a:solidFill>
                    <a:schemeClr val="bg1"/>
                  </a:solidFill>
                </a:rPr>
                <a:t>Tiks</a:t>
              </a:r>
              <a:br>
                <a:rPr lang="lv-LV" sz="1200" b="1">
                  <a:solidFill>
                    <a:schemeClr val="bg1"/>
                  </a:solidFill>
                </a:rPr>
              </a:br>
              <a:r>
                <a:rPr lang="lv-LV" sz="1200" b="1">
                  <a:solidFill>
                    <a:schemeClr val="bg1"/>
                  </a:solidFill>
                </a:rPr>
                <a:t>noteikta vienotā budžeta aprēķināšanas gaitā</a:t>
              </a:r>
            </a:p>
          </p:txBody>
        </p:sp>
      </p:grpSp>
    </p:spTree>
    <p:extLst>
      <p:ext uri="{BB962C8B-B14F-4D97-AF65-F5344CB8AC3E}">
        <p14:creationId xmlns:p14="http://schemas.microsoft.com/office/powerpoint/2010/main" val="2052712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1000" fill="hold"/>
                                        <p:tgtEl>
                                          <p:spTgt spid="27"/>
                                        </p:tgtEl>
                                        <p:attrNameLst>
                                          <p:attrName>ppt_x</p:attrName>
                                        </p:attrNameLst>
                                      </p:cBhvr>
                                      <p:tavLst>
                                        <p:tav tm="0">
                                          <p:val>
                                            <p:strVal val="#ppt_x"/>
                                          </p:val>
                                        </p:tav>
                                        <p:tav tm="100000">
                                          <p:val>
                                            <p:strVal val="#ppt_x"/>
                                          </p:val>
                                        </p:tav>
                                      </p:tavLst>
                                    </p:anim>
                                    <p:anim calcmode="lin" valueType="num">
                                      <p:cBhvr additive="base">
                                        <p:cTn id="17" dur="1000" fill="hold"/>
                                        <p:tgtEl>
                                          <p:spTgt spid="27"/>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93A295-5358-9175-E73D-5952EC85C6EB}"/>
              </a:ext>
            </a:extLst>
          </p:cNvPr>
          <p:cNvPicPr>
            <a:picLocks noChangeAspect="1"/>
          </p:cNvPicPr>
          <p:nvPr/>
        </p:nvPicPr>
        <p:blipFill>
          <a:blip r:embed="rId2"/>
          <a:stretch>
            <a:fillRect/>
          </a:stretch>
        </p:blipFill>
        <p:spPr>
          <a:xfrm>
            <a:off x="-863600" y="0"/>
            <a:ext cx="17983199" cy="6858000"/>
          </a:xfrm>
          <a:prstGeom prst="rect">
            <a:avLst/>
          </a:prstGeom>
        </p:spPr>
      </p:pic>
      <p:sp>
        <p:nvSpPr>
          <p:cNvPr id="52" name="Rectangle 51">
            <a:extLst>
              <a:ext uri="{FF2B5EF4-FFF2-40B4-BE49-F238E27FC236}">
                <a16:creationId xmlns:a16="http://schemas.microsoft.com/office/drawing/2014/main" id="{72E8708F-81A2-856F-1CD8-FE792D4E9DD8}"/>
              </a:ext>
            </a:extLst>
          </p:cNvPr>
          <p:cNvSpPr/>
          <p:nvPr/>
        </p:nvSpPr>
        <p:spPr>
          <a:xfrm>
            <a:off x="8688388" y="0"/>
            <a:ext cx="3503612" cy="6858000"/>
          </a:xfrm>
          <a:prstGeom prst="rect">
            <a:avLst/>
          </a:prstGeom>
          <a:solidFill>
            <a:schemeClr val="accent4">
              <a:lumMod val="85000"/>
              <a:alpha val="796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noFill/>
            </a:endParaRPr>
          </a:p>
        </p:txBody>
      </p:sp>
      <p:sp>
        <p:nvSpPr>
          <p:cNvPr id="10" name="Rectangle 9">
            <a:extLst>
              <a:ext uri="{FF2B5EF4-FFF2-40B4-BE49-F238E27FC236}">
                <a16:creationId xmlns:a16="http://schemas.microsoft.com/office/drawing/2014/main" id="{3BF0AAE3-2039-10A0-C081-C241627ECE0D}"/>
              </a:ext>
            </a:extLst>
          </p:cNvPr>
          <p:cNvSpPr/>
          <p:nvPr/>
        </p:nvSpPr>
        <p:spPr>
          <a:xfrm>
            <a:off x="0" y="0"/>
            <a:ext cx="868838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3" name="Content Placeholder 2">
            <a:extLst>
              <a:ext uri="{FF2B5EF4-FFF2-40B4-BE49-F238E27FC236}">
                <a16:creationId xmlns:a16="http://schemas.microsoft.com/office/drawing/2014/main" id="{4CBB0D4B-A850-A9C7-9523-3109C53C1CAF}"/>
              </a:ext>
            </a:extLst>
          </p:cNvPr>
          <p:cNvSpPr>
            <a:spLocks noGrp="1"/>
          </p:cNvSpPr>
          <p:nvPr>
            <p:ph idx="16"/>
          </p:nvPr>
        </p:nvSpPr>
        <p:spPr>
          <a:xfrm>
            <a:off x="585789" y="571500"/>
            <a:ext cx="6822176" cy="571500"/>
          </a:xfrm>
        </p:spPr>
        <p:txBody>
          <a:bodyPr/>
          <a:lstStyle/>
          <a:p>
            <a:r>
              <a:rPr lang="en-GB" b="1">
                <a:solidFill>
                  <a:schemeClr val="tx2"/>
                </a:solidFill>
              </a:rPr>
              <a:t>NEFINANŠU </a:t>
            </a:r>
            <a:r>
              <a:rPr lang="en-GB">
                <a:solidFill>
                  <a:schemeClr val="tx2"/>
                </a:solidFill>
              </a:rPr>
              <a:t>MĒRĶI</a:t>
            </a:r>
          </a:p>
        </p:txBody>
      </p:sp>
      <p:grpSp>
        <p:nvGrpSpPr>
          <p:cNvPr id="30" name="Group 29">
            <a:extLst>
              <a:ext uri="{FF2B5EF4-FFF2-40B4-BE49-F238E27FC236}">
                <a16:creationId xmlns:a16="http://schemas.microsoft.com/office/drawing/2014/main" id="{F4443A01-EFDA-FE05-537E-96CA2F6A1EFB}"/>
              </a:ext>
            </a:extLst>
          </p:cNvPr>
          <p:cNvGrpSpPr/>
          <p:nvPr/>
        </p:nvGrpSpPr>
        <p:grpSpPr>
          <a:xfrm>
            <a:off x="581025" y="4150800"/>
            <a:ext cx="6884077" cy="1982305"/>
            <a:chOff x="581025" y="4577520"/>
            <a:chExt cx="6884077" cy="1982305"/>
          </a:xfrm>
        </p:grpSpPr>
        <p:sp>
          <p:nvSpPr>
            <p:cNvPr id="15" name="Content Placeholder 2">
              <a:extLst>
                <a:ext uri="{FF2B5EF4-FFF2-40B4-BE49-F238E27FC236}">
                  <a16:creationId xmlns:a16="http://schemas.microsoft.com/office/drawing/2014/main" id="{83E46D0B-CAD2-2422-177A-404E8BAB318E}"/>
                </a:ext>
              </a:extLst>
            </p:cNvPr>
            <p:cNvSpPr txBox="1">
              <a:spLocks/>
            </p:cNvSpPr>
            <p:nvPr/>
          </p:nvSpPr>
          <p:spPr>
            <a:xfrm>
              <a:off x="585789" y="4577520"/>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UZDEVUMI: </a:t>
              </a:r>
              <a:endParaRPr lang="en-GB">
                <a:solidFill>
                  <a:schemeClr val="tx2">
                    <a:alpha val="70000"/>
                  </a:schemeClr>
                </a:solidFill>
              </a:endParaRPr>
            </a:p>
          </p:txBody>
        </p:sp>
        <p:cxnSp>
          <p:nvCxnSpPr>
            <p:cNvPr id="16" name="Straight Connector 15">
              <a:extLst>
                <a:ext uri="{FF2B5EF4-FFF2-40B4-BE49-F238E27FC236}">
                  <a16:creationId xmlns:a16="http://schemas.microsoft.com/office/drawing/2014/main" id="{E2A4E62D-EBD3-EC47-6942-6D44EC2B4C13}"/>
                </a:ext>
              </a:extLst>
            </p:cNvPr>
            <p:cNvCxnSpPr>
              <a:cxnSpLocks/>
            </p:cNvCxnSpPr>
            <p:nvPr/>
          </p:nvCxnSpPr>
          <p:spPr>
            <a:xfrm>
              <a:off x="581025" y="5137434"/>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9522BA1A-0A02-F129-46A9-1B76D91E39BA}"/>
                </a:ext>
              </a:extLst>
            </p:cNvPr>
            <p:cNvSpPr txBox="1">
              <a:spLocks/>
            </p:cNvSpPr>
            <p:nvPr/>
          </p:nvSpPr>
          <p:spPr>
            <a:xfrm>
              <a:off x="611715" y="5282003"/>
              <a:ext cx="6853387" cy="1277822"/>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Izstrādāta uzņēmuma vidēja termiņa darbības stratēģija 2026.- 2028. gadam un ar to saistīto dokumentu kopums. Vienotas atalgojuma politikas un  sistēmas izveide. </a:t>
              </a:r>
              <a:br>
                <a:rPr lang="lv-LV">
                  <a:solidFill>
                    <a:schemeClr val="tx2"/>
                  </a:solidFill>
                </a:rPr>
              </a:br>
              <a:r>
                <a:rPr lang="lv-LV">
                  <a:solidFill>
                    <a:schemeClr val="tx2"/>
                  </a:solidFill>
                </a:rPr>
                <a:t>Izveidota vienotā uzņēmuma struktūra. Izstrādāts koplīgums jaunā redakcijā.</a:t>
              </a:r>
            </a:p>
          </p:txBody>
        </p:sp>
      </p:grpSp>
      <p:grpSp>
        <p:nvGrpSpPr>
          <p:cNvPr id="29" name="Group 28">
            <a:extLst>
              <a:ext uri="{FF2B5EF4-FFF2-40B4-BE49-F238E27FC236}">
                <a16:creationId xmlns:a16="http://schemas.microsoft.com/office/drawing/2014/main" id="{F2547A18-07A7-2FFE-EB22-5E91C5598952}"/>
              </a:ext>
            </a:extLst>
          </p:cNvPr>
          <p:cNvGrpSpPr/>
          <p:nvPr/>
        </p:nvGrpSpPr>
        <p:grpSpPr>
          <a:xfrm>
            <a:off x="581025" y="2289600"/>
            <a:ext cx="6654663" cy="1703279"/>
            <a:chOff x="581025" y="3079611"/>
            <a:chExt cx="6654663" cy="1703279"/>
          </a:xfrm>
        </p:grpSpPr>
        <p:sp>
          <p:nvSpPr>
            <p:cNvPr id="19" name="Content Placeholder 2">
              <a:extLst>
                <a:ext uri="{FF2B5EF4-FFF2-40B4-BE49-F238E27FC236}">
                  <a16:creationId xmlns:a16="http://schemas.microsoft.com/office/drawing/2014/main" id="{B5EFEC5E-31D6-4926-8BF8-27E2ED569448}"/>
                </a:ext>
              </a:extLst>
            </p:cNvPr>
            <p:cNvSpPr txBox="1">
              <a:spLocks/>
            </p:cNvSpPr>
            <p:nvPr/>
          </p:nvSpPr>
          <p:spPr>
            <a:xfrm>
              <a:off x="585789" y="3079611"/>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MĒRĶIS: </a:t>
              </a:r>
              <a:endParaRPr lang="en-GB">
                <a:solidFill>
                  <a:schemeClr val="tx2">
                    <a:alpha val="70000"/>
                  </a:schemeClr>
                </a:solidFill>
              </a:endParaRPr>
            </a:p>
          </p:txBody>
        </p:sp>
        <p:cxnSp>
          <p:nvCxnSpPr>
            <p:cNvPr id="20" name="Straight Connector 19">
              <a:extLst>
                <a:ext uri="{FF2B5EF4-FFF2-40B4-BE49-F238E27FC236}">
                  <a16:creationId xmlns:a16="http://schemas.microsoft.com/office/drawing/2014/main" id="{F24D711A-2C25-EDD2-8C02-81474C89B46E}"/>
                </a:ext>
              </a:extLst>
            </p:cNvPr>
            <p:cNvCxnSpPr>
              <a:cxnSpLocks/>
            </p:cNvCxnSpPr>
            <p:nvPr/>
          </p:nvCxnSpPr>
          <p:spPr>
            <a:xfrm>
              <a:off x="581025" y="3639525"/>
              <a:ext cx="2324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Content Placeholder 3">
              <a:extLst>
                <a:ext uri="{FF2B5EF4-FFF2-40B4-BE49-F238E27FC236}">
                  <a16:creationId xmlns:a16="http://schemas.microsoft.com/office/drawing/2014/main" id="{4F9EA3AF-02D8-29ED-8E9F-D7D5BD4648E2}"/>
                </a:ext>
              </a:extLst>
            </p:cNvPr>
            <p:cNvSpPr txBox="1">
              <a:spLocks/>
            </p:cNvSpPr>
            <p:nvPr/>
          </p:nvSpPr>
          <p:spPr>
            <a:xfrm>
              <a:off x="611716" y="3784093"/>
              <a:ext cx="6623972" cy="998797"/>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Attīstīt korporatīvo pārvaldību, kas nodrošina drošu </a:t>
              </a:r>
              <a:br>
                <a:rPr lang="lv-LV">
                  <a:solidFill>
                    <a:schemeClr val="tx2"/>
                  </a:solidFill>
                </a:rPr>
              </a:br>
              <a:r>
                <a:rPr lang="lv-LV">
                  <a:solidFill>
                    <a:schemeClr val="tx2"/>
                  </a:solidFill>
                </a:rPr>
                <a:t>un labvēlīgu vidi darbiniekiem, efektīvas risku pārvaldības, iekšējās kontroles un kvalitātes vadības sistēmas.</a:t>
              </a:r>
            </a:p>
          </p:txBody>
        </p:sp>
      </p:grpSp>
      <p:sp>
        <p:nvSpPr>
          <p:cNvPr id="28" name="Content Placeholder 3">
            <a:extLst>
              <a:ext uri="{FF2B5EF4-FFF2-40B4-BE49-F238E27FC236}">
                <a16:creationId xmlns:a16="http://schemas.microsoft.com/office/drawing/2014/main" id="{A27475AB-5450-847E-55C0-C58EE2B920C4}"/>
              </a:ext>
            </a:extLst>
          </p:cNvPr>
          <p:cNvSpPr txBox="1">
            <a:spLocks/>
          </p:cNvSpPr>
          <p:nvPr/>
        </p:nvSpPr>
        <p:spPr>
          <a:xfrm>
            <a:off x="2584174" y="1439594"/>
            <a:ext cx="5022573" cy="848899"/>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Augstākajiem standartiem </a:t>
            </a:r>
            <a:br>
              <a:rPr lang="lv-LV" sz="2100" b="1">
                <a:solidFill>
                  <a:schemeClr val="tx2"/>
                </a:solidFill>
              </a:rPr>
            </a:br>
            <a:r>
              <a:rPr lang="lv-LV" sz="2100" b="1">
                <a:solidFill>
                  <a:schemeClr val="tx2"/>
                </a:solidFill>
              </a:rPr>
              <a:t>atbilstoša korporatīvā pārvaldība</a:t>
            </a:r>
          </a:p>
        </p:txBody>
      </p:sp>
      <p:grpSp>
        <p:nvGrpSpPr>
          <p:cNvPr id="59" name="Group 58">
            <a:extLst>
              <a:ext uri="{FF2B5EF4-FFF2-40B4-BE49-F238E27FC236}">
                <a16:creationId xmlns:a16="http://schemas.microsoft.com/office/drawing/2014/main" id="{90D69C3E-CC41-5983-50EC-09D28312E641}"/>
              </a:ext>
            </a:extLst>
          </p:cNvPr>
          <p:cNvGrpSpPr/>
          <p:nvPr/>
        </p:nvGrpSpPr>
        <p:grpSpPr>
          <a:xfrm>
            <a:off x="9290050" y="3997325"/>
            <a:ext cx="1760536" cy="2860675"/>
            <a:chOff x="10738307" y="3425825"/>
            <a:chExt cx="881414" cy="3432175"/>
          </a:xfrm>
        </p:grpSpPr>
        <p:sp>
          <p:nvSpPr>
            <p:cNvPr id="47" name="Content Placeholder 4">
              <a:extLst>
                <a:ext uri="{FF2B5EF4-FFF2-40B4-BE49-F238E27FC236}">
                  <a16:creationId xmlns:a16="http://schemas.microsoft.com/office/drawing/2014/main" id="{AFEA00E9-D884-980A-99EC-A8EE7CB4E308}"/>
                </a:ext>
              </a:extLst>
            </p:cNvPr>
            <p:cNvSpPr txBox="1">
              <a:spLocks/>
            </p:cNvSpPr>
            <p:nvPr/>
          </p:nvSpPr>
          <p:spPr>
            <a:xfrm>
              <a:off x="10738307" y="3425825"/>
              <a:ext cx="881414" cy="3432175"/>
            </a:xfrm>
            <a:prstGeom prst="rect">
              <a:avLst/>
            </a:prstGeom>
            <a:solidFill>
              <a:schemeClr val="bg2">
                <a:alpha val="99000"/>
              </a:schemeClr>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1"/>
                  </a:solidFill>
                </a:rPr>
                <a:t>MĒRĶA VĒRTĪBA</a:t>
              </a:r>
              <a:br>
                <a:rPr lang="lv-LV" sz="1400" b="1">
                  <a:solidFill>
                    <a:schemeClr val="bg1"/>
                  </a:solidFill>
                </a:rPr>
              </a:br>
              <a:r>
                <a:rPr lang="lv-LV" sz="1400" b="1">
                  <a:solidFill>
                    <a:schemeClr val="bg1"/>
                  </a:solidFill>
                </a:rPr>
                <a:t>2025</a:t>
              </a:r>
            </a:p>
          </p:txBody>
        </p:sp>
        <p:sp>
          <p:nvSpPr>
            <p:cNvPr id="49" name="Content Placeholder 4">
              <a:extLst>
                <a:ext uri="{FF2B5EF4-FFF2-40B4-BE49-F238E27FC236}">
                  <a16:creationId xmlns:a16="http://schemas.microsoft.com/office/drawing/2014/main" id="{BED12D43-D176-486B-3EA9-F7958D259801}"/>
                </a:ext>
              </a:extLst>
            </p:cNvPr>
            <p:cNvSpPr txBox="1">
              <a:spLocks/>
            </p:cNvSpPr>
            <p:nvPr/>
          </p:nvSpPr>
          <p:spPr>
            <a:xfrm>
              <a:off x="10738307" y="3425825"/>
              <a:ext cx="869494" cy="1016576"/>
            </a:xfrm>
            <a:prstGeom prst="rect">
              <a:avLst/>
            </a:prstGeom>
            <a:noFill/>
          </p:spPr>
          <p:txBody>
            <a:bodyPr vert="horz" wrap="square" lIns="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800" b="1">
                  <a:solidFill>
                    <a:schemeClr val="bg1"/>
                  </a:solidFill>
                </a:rPr>
                <a:t>100%</a:t>
              </a:r>
            </a:p>
          </p:txBody>
        </p:sp>
      </p:grpSp>
      <p:grpSp>
        <p:nvGrpSpPr>
          <p:cNvPr id="60" name="Group 59">
            <a:extLst>
              <a:ext uri="{FF2B5EF4-FFF2-40B4-BE49-F238E27FC236}">
                <a16:creationId xmlns:a16="http://schemas.microsoft.com/office/drawing/2014/main" id="{0D3A923B-6DC7-CDC1-8D16-BA84322E4099}"/>
              </a:ext>
            </a:extLst>
          </p:cNvPr>
          <p:cNvGrpSpPr/>
          <p:nvPr/>
        </p:nvGrpSpPr>
        <p:grpSpPr>
          <a:xfrm>
            <a:off x="9272588" y="571500"/>
            <a:ext cx="2341562" cy="2862580"/>
            <a:chOff x="8688388" y="571500"/>
            <a:chExt cx="2341562" cy="2862580"/>
          </a:xfrm>
        </p:grpSpPr>
        <p:sp>
          <p:nvSpPr>
            <p:cNvPr id="33" name="Content Placeholder 4">
              <a:extLst>
                <a:ext uri="{FF2B5EF4-FFF2-40B4-BE49-F238E27FC236}">
                  <a16:creationId xmlns:a16="http://schemas.microsoft.com/office/drawing/2014/main" id="{D6256FCE-4A60-54D9-ED7E-F5528CCD815A}"/>
                </a:ext>
              </a:extLst>
            </p:cNvPr>
            <p:cNvSpPr txBox="1">
              <a:spLocks/>
            </p:cNvSpPr>
            <p:nvPr/>
          </p:nvSpPr>
          <p:spPr>
            <a:xfrm>
              <a:off x="8688388" y="951346"/>
              <a:ext cx="2253932" cy="2482734"/>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a:solidFill>
                    <a:schemeClr val="bg2"/>
                  </a:solidFill>
                </a:rPr>
                <a:t>Rezultatīvais rādītājs:</a:t>
              </a:r>
            </a:p>
            <a:p>
              <a:r>
                <a:rPr lang="lv-LV" sz="1600" b="1">
                  <a:solidFill>
                    <a:schemeClr val="bg2"/>
                  </a:solidFill>
                </a:rPr>
                <a:t>Nodrošināta Korporatīvās pārvaldības kodeksa saistošo principu </a:t>
              </a:r>
              <a:br>
                <a:rPr lang="lv-LV" sz="1600" b="1">
                  <a:solidFill>
                    <a:schemeClr val="bg2"/>
                  </a:solidFill>
                </a:rPr>
              </a:br>
              <a:r>
                <a:rPr lang="lv-LV" sz="1600" b="1">
                  <a:solidFill>
                    <a:schemeClr val="bg2"/>
                  </a:solidFill>
                </a:rPr>
                <a:t>(Nr. 1., 2., 3., 4., 5., 6., 10., 13., 17.) ieviešana</a:t>
              </a:r>
            </a:p>
            <a:p>
              <a:endParaRPr lang="lv-LV" sz="1600" b="1">
                <a:solidFill>
                  <a:schemeClr val="bg2"/>
                </a:solidFill>
              </a:endParaRPr>
            </a:p>
            <a:p>
              <a:endParaRPr lang="lv-LV" sz="1600" b="1">
                <a:solidFill>
                  <a:schemeClr val="bg2"/>
                </a:solidFill>
              </a:endParaRPr>
            </a:p>
            <a:p>
              <a:endParaRPr lang="lv-LV" sz="1600" b="1">
                <a:solidFill>
                  <a:schemeClr val="bg2"/>
                </a:solidFill>
              </a:endParaRPr>
            </a:p>
          </p:txBody>
        </p:sp>
        <p:cxnSp>
          <p:nvCxnSpPr>
            <p:cNvPr id="50" name="Straight Connector 49">
              <a:extLst>
                <a:ext uri="{FF2B5EF4-FFF2-40B4-BE49-F238E27FC236}">
                  <a16:creationId xmlns:a16="http://schemas.microsoft.com/office/drawing/2014/main" id="{3F011A6D-6781-94F9-4C40-573EC5977E5F}"/>
                </a:ext>
              </a:extLst>
            </p:cNvPr>
            <p:cNvCxnSpPr>
              <a:cxnSpLocks/>
            </p:cNvCxnSpPr>
            <p:nvPr/>
          </p:nvCxnSpPr>
          <p:spPr>
            <a:xfrm>
              <a:off x="8688388" y="571500"/>
              <a:ext cx="23415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AED54A2-D51E-C374-DE52-A01675DF7D1C}"/>
              </a:ext>
            </a:extLst>
          </p:cNvPr>
          <p:cNvGrpSpPr/>
          <p:nvPr/>
        </p:nvGrpSpPr>
        <p:grpSpPr>
          <a:xfrm>
            <a:off x="581024" y="1470991"/>
            <a:ext cx="1743076" cy="582910"/>
            <a:chOff x="581024" y="1470991"/>
            <a:chExt cx="1743076" cy="582910"/>
          </a:xfrm>
        </p:grpSpPr>
        <p:sp>
          <p:nvSpPr>
            <p:cNvPr id="4" name="Content Placeholder 3">
              <a:extLst>
                <a:ext uri="{FF2B5EF4-FFF2-40B4-BE49-F238E27FC236}">
                  <a16:creationId xmlns:a16="http://schemas.microsoft.com/office/drawing/2014/main" id="{F0072148-2EA9-7419-2E61-17A3AF7F3389}"/>
                </a:ext>
              </a:extLst>
            </p:cNvPr>
            <p:cNvSpPr txBox="1">
              <a:spLocks/>
            </p:cNvSpPr>
            <p:nvPr/>
          </p:nvSpPr>
          <p:spPr>
            <a:xfrm>
              <a:off x="581024" y="1470991"/>
              <a:ext cx="584863" cy="582910"/>
            </a:xfrm>
            <a:prstGeom prst="rect">
              <a:avLst/>
            </a:prstGeom>
            <a:solidFill>
              <a:schemeClr val="tx2"/>
            </a:solidFill>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300" b="1">
                  <a:solidFill>
                    <a:schemeClr val="bg1"/>
                  </a:solidFill>
                </a:rPr>
                <a:t>7.</a:t>
              </a:r>
              <a:endParaRPr lang="lv-LV" sz="2300">
                <a:solidFill>
                  <a:schemeClr val="bg1"/>
                </a:solidFill>
              </a:endParaRPr>
            </a:p>
          </p:txBody>
        </p:sp>
        <p:sp>
          <p:nvSpPr>
            <p:cNvPr id="5" name="Content Placeholder 3">
              <a:extLst>
                <a:ext uri="{FF2B5EF4-FFF2-40B4-BE49-F238E27FC236}">
                  <a16:creationId xmlns:a16="http://schemas.microsoft.com/office/drawing/2014/main" id="{356B878B-16EA-C212-5DC9-AFEF1E94ED7B}"/>
                </a:ext>
              </a:extLst>
            </p:cNvPr>
            <p:cNvSpPr txBox="1">
              <a:spLocks/>
            </p:cNvSpPr>
            <p:nvPr/>
          </p:nvSpPr>
          <p:spPr>
            <a:xfrm>
              <a:off x="1188599" y="1470991"/>
              <a:ext cx="1135501" cy="582910"/>
            </a:xfrm>
            <a:prstGeom prst="rect">
              <a:avLst/>
            </a:prstGeom>
            <a:solidFill>
              <a:schemeClr val="tx2"/>
            </a:solidFill>
          </p:spPr>
          <p:txBody>
            <a:bodyPr lIns="72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Rīcības</a:t>
              </a:r>
              <a:br>
                <a:rPr lang="lv-LV" sz="1600" b="1">
                  <a:solidFill>
                    <a:schemeClr val="accent4"/>
                  </a:solidFill>
                </a:rPr>
              </a:br>
              <a:r>
                <a:rPr lang="lv-LV" sz="1600" b="1">
                  <a:solidFill>
                    <a:schemeClr val="accent4"/>
                  </a:solidFill>
                </a:rPr>
                <a:t>virziens:</a:t>
              </a:r>
              <a:endParaRPr lang="lv-LV" sz="1600">
                <a:solidFill>
                  <a:schemeClr val="accent4"/>
                </a:solidFill>
              </a:endParaRPr>
            </a:p>
          </p:txBody>
        </p:sp>
      </p:grpSp>
    </p:spTree>
    <p:extLst>
      <p:ext uri="{BB962C8B-B14F-4D97-AF65-F5344CB8AC3E}">
        <p14:creationId xmlns:p14="http://schemas.microsoft.com/office/powerpoint/2010/main" val="4280159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anim calcmode="lin" valueType="num">
                                      <p:cBhvr additive="base">
                                        <p:cTn id="16" dur="1000" fill="hold"/>
                                        <p:tgtEl>
                                          <p:spTgt spid="59"/>
                                        </p:tgtEl>
                                        <p:attrNameLst>
                                          <p:attrName>ppt_x</p:attrName>
                                        </p:attrNameLst>
                                      </p:cBhvr>
                                      <p:tavLst>
                                        <p:tav tm="0">
                                          <p:val>
                                            <p:strVal val="#ppt_x"/>
                                          </p:val>
                                        </p:tav>
                                        <p:tav tm="100000">
                                          <p:val>
                                            <p:strVal val="#ppt_x"/>
                                          </p:val>
                                        </p:tav>
                                      </p:tavLst>
                                    </p:anim>
                                    <p:anim calcmode="lin" valueType="num">
                                      <p:cBhvr additive="base">
                                        <p:cTn id="17"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BE524-DCC6-05EB-6FD5-DB4F93C8869F}"/>
              </a:ext>
            </a:extLst>
          </p:cNvPr>
          <p:cNvPicPr>
            <a:picLocks noChangeAspect="1"/>
          </p:cNvPicPr>
          <p:nvPr/>
        </p:nvPicPr>
        <p:blipFill>
          <a:blip r:embed="rId2"/>
          <a:stretch>
            <a:fillRect/>
          </a:stretch>
        </p:blipFill>
        <p:spPr>
          <a:xfrm>
            <a:off x="-1268371" y="1"/>
            <a:ext cx="17951267" cy="6845822"/>
          </a:xfrm>
          <a:prstGeom prst="rect">
            <a:avLst/>
          </a:prstGeom>
        </p:spPr>
      </p:pic>
      <p:sp>
        <p:nvSpPr>
          <p:cNvPr id="52" name="Rectangle 51">
            <a:extLst>
              <a:ext uri="{FF2B5EF4-FFF2-40B4-BE49-F238E27FC236}">
                <a16:creationId xmlns:a16="http://schemas.microsoft.com/office/drawing/2014/main" id="{72E8708F-81A2-856F-1CD8-FE792D4E9DD8}"/>
              </a:ext>
            </a:extLst>
          </p:cNvPr>
          <p:cNvSpPr/>
          <p:nvPr/>
        </p:nvSpPr>
        <p:spPr>
          <a:xfrm>
            <a:off x="4060825" y="0"/>
            <a:ext cx="4067175" cy="6858000"/>
          </a:xfrm>
          <a:prstGeom prst="rect">
            <a:avLst/>
          </a:prstGeom>
          <a:solidFill>
            <a:schemeClr val="accent4">
              <a:lumMod val="85000"/>
              <a:alpha val="796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noFill/>
            </a:endParaRPr>
          </a:p>
        </p:txBody>
      </p:sp>
      <p:sp>
        <p:nvSpPr>
          <p:cNvPr id="10" name="Rectangle 9">
            <a:extLst>
              <a:ext uri="{FF2B5EF4-FFF2-40B4-BE49-F238E27FC236}">
                <a16:creationId xmlns:a16="http://schemas.microsoft.com/office/drawing/2014/main" id="{3BF0AAE3-2039-10A0-C081-C241627ECE0D}"/>
              </a:ext>
            </a:extLst>
          </p:cNvPr>
          <p:cNvSpPr/>
          <p:nvPr/>
        </p:nvSpPr>
        <p:spPr>
          <a:xfrm>
            <a:off x="2" y="0"/>
            <a:ext cx="405938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3" name="Content Placeholder 2">
            <a:extLst>
              <a:ext uri="{FF2B5EF4-FFF2-40B4-BE49-F238E27FC236}">
                <a16:creationId xmlns:a16="http://schemas.microsoft.com/office/drawing/2014/main" id="{4CBB0D4B-A850-A9C7-9523-3109C53C1CAF}"/>
              </a:ext>
            </a:extLst>
          </p:cNvPr>
          <p:cNvSpPr>
            <a:spLocks noGrp="1"/>
          </p:cNvSpPr>
          <p:nvPr>
            <p:ph idx="16"/>
          </p:nvPr>
        </p:nvSpPr>
        <p:spPr>
          <a:xfrm>
            <a:off x="585789" y="571499"/>
            <a:ext cx="4056061" cy="1139825"/>
          </a:xfrm>
        </p:spPr>
        <p:txBody>
          <a:bodyPr/>
          <a:lstStyle/>
          <a:p>
            <a:r>
              <a:rPr lang="en-GB" b="1" dirty="0">
                <a:solidFill>
                  <a:schemeClr val="tx2"/>
                </a:solidFill>
              </a:rPr>
              <a:t>FINANŠU </a:t>
            </a:r>
            <a:r>
              <a:rPr lang="en-GB" dirty="0">
                <a:solidFill>
                  <a:schemeClr val="tx2"/>
                </a:solidFill>
              </a:rPr>
              <a:t>MĒRĶI</a:t>
            </a:r>
          </a:p>
        </p:txBody>
      </p:sp>
      <p:grpSp>
        <p:nvGrpSpPr>
          <p:cNvPr id="29" name="Group 28">
            <a:extLst>
              <a:ext uri="{FF2B5EF4-FFF2-40B4-BE49-F238E27FC236}">
                <a16:creationId xmlns:a16="http://schemas.microsoft.com/office/drawing/2014/main" id="{F2547A18-07A7-2FFE-EB22-5E91C5598952}"/>
              </a:ext>
            </a:extLst>
          </p:cNvPr>
          <p:cNvGrpSpPr/>
          <p:nvPr/>
        </p:nvGrpSpPr>
        <p:grpSpPr>
          <a:xfrm>
            <a:off x="4641850" y="407012"/>
            <a:ext cx="3479800" cy="1703279"/>
            <a:chOff x="581025" y="3079611"/>
            <a:chExt cx="3479800" cy="1703279"/>
          </a:xfrm>
        </p:grpSpPr>
        <p:sp>
          <p:nvSpPr>
            <p:cNvPr id="19" name="Content Placeholder 2">
              <a:extLst>
                <a:ext uri="{FF2B5EF4-FFF2-40B4-BE49-F238E27FC236}">
                  <a16:creationId xmlns:a16="http://schemas.microsoft.com/office/drawing/2014/main" id="{B5EFEC5E-31D6-4926-8BF8-27E2ED569448}"/>
                </a:ext>
              </a:extLst>
            </p:cNvPr>
            <p:cNvSpPr txBox="1">
              <a:spLocks/>
            </p:cNvSpPr>
            <p:nvPr/>
          </p:nvSpPr>
          <p:spPr>
            <a:xfrm>
              <a:off x="585789" y="3079611"/>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MĒRĶIS: </a:t>
              </a:r>
              <a:endParaRPr lang="en-GB">
                <a:solidFill>
                  <a:schemeClr val="tx2">
                    <a:alpha val="70000"/>
                  </a:schemeClr>
                </a:solidFill>
              </a:endParaRPr>
            </a:p>
          </p:txBody>
        </p:sp>
        <p:cxnSp>
          <p:nvCxnSpPr>
            <p:cNvPr id="20" name="Straight Connector 19">
              <a:extLst>
                <a:ext uri="{FF2B5EF4-FFF2-40B4-BE49-F238E27FC236}">
                  <a16:creationId xmlns:a16="http://schemas.microsoft.com/office/drawing/2014/main" id="{F24D711A-2C25-EDD2-8C02-81474C89B46E}"/>
                </a:ext>
              </a:extLst>
            </p:cNvPr>
            <p:cNvCxnSpPr>
              <a:cxnSpLocks/>
            </p:cNvCxnSpPr>
            <p:nvPr/>
          </p:nvCxnSpPr>
          <p:spPr>
            <a:xfrm>
              <a:off x="581025" y="3639525"/>
              <a:ext cx="290512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Content Placeholder 3">
              <a:extLst>
                <a:ext uri="{FF2B5EF4-FFF2-40B4-BE49-F238E27FC236}">
                  <a16:creationId xmlns:a16="http://schemas.microsoft.com/office/drawing/2014/main" id="{4F9EA3AF-02D8-29ED-8E9F-D7D5BD4648E2}"/>
                </a:ext>
              </a:extLst>
            </p:cNvPr>
            <p:cNvSpPr txBox="1">
              <a:spLocks/>
            </p:cNvSpPr>
            <p:nvPr/>
          </p:nvSpPr>
          <p:spPr>
            <a:xfrm>
              <a:off x="581025" y="3784093"/>
              <a:ext cx="3130549" cy="998797"/>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Kapitālsabiedrības finansiālās darbības stabilitātes nodrošināšana</a:t>
              </a:r>
            </a:p>
            <a:p>
              <a:endParaRPr lang="lv-LV">
                <a:solidFill>
                  <a:schemeClr val="tx2"/>
                </a:solidFill>
              </a:endParaRPr>
            </a:p>
          </p:txBody>
        </p:sp>
      </p:grpSp>
      <p:grpSp>
        <p:nvGrpSpPr>
          <p:cNvPr id="59" name="Group 58">
            <a:extLst>
              <a:ext uri="{FF2B5EF4-FFF2-40B4-BE49-F238E27FC236}">
                <a16:creationId xmlns:a16="http://schemas.microsoft.com/office/drawing/2014/main" id="{90D69C3E-CC41-5983-50EC-09D28312E641}"/>
              </a:ext>
            </a:extLst>
          </p:cNvPr>
          <p:cNvGrpSpPr/>
          <p:nvPr/>
        </p:nvGrpSpPr>
        <p:grpSpPr>
          <a:xfrm>
            <a:off x="4662478" y="5137150"/>
            <a:ext cx="2884488" cy="1720850"/>
            <a:chOff x="10738304" y="3425825"/>
            <a:chExt cx="881414" cy="3432175"/>
          </a:xfrm>
        </p:grpSpPr>
        <p:sp>
          <p:nvSpPr>
            <p:cNvPr id="47" name="Content Placeholder 4">
              <a:extLst>
                <a:ext uri="{FF2B5EF4-FFF2-40B4-BE49-F238E27FC236}">
                  <a16:creationId xmlns:a16="http://schemas.microsoft.com/office/drawing/2014/main" id="{AFEA00E9-D884-980A-99EC-A8EE7CB4E308}"/>
                </a:ext>
              </a:extLst>
            </p:cNvPr>
            <p:cNvSpPr txBox="1">
              <a:spLocks/>
            </p:cNvSpPr>
            <p:nvPr/>
          </p:nvSpPr>
          <p:spPr>
            <a:xfrm>
              <a:off x="10738304" y="3425825"/>
              <a:ext cx="881414" cy="3432175"/>
            </a:xfrm>
            <a:prstGeom prst="rect">
              <a:avLst/>
            </a:prstGeom>
            <a:solidFill>
              <a:schemeClr val="bg2">
                <a:alpha val="99000"/>
              </a:schemeClr>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1"/>
                  </a:solidFill>
                </a:rPr>
                <a:t>MĒRĶA</a:t>
              </a:r>
              <a:br>
                <a:rPr lang="lv-LV" sz="1400" b="1">
                  <a:solidFill>
                    <a:schemeClr val="bg1"/>
                  </a:solidFill>
                </a:rPr>
              </a:br>
              <a:r>
                <a:rPr lang="lv-LV" sz="1400" b="1">
                  <a:solidFill>
                    <a:schemeClr val="bg1"/>
                  </a:solidFill>
                </a:rPr>
                <a:t>VĒRTĪBA 2025</a:t>
              </a:r>
            </a:p>
          </p:txBody>
        </p:sp>
        <p:sp>
          <p:nvSpPr>
            <p:cNvPr id="49" name="Content Placeholder 4">
              <a:extLst>
                <a:ext uri="{FF2B5EF4-FFF2-40B4-BE49-F238E27FC236}">
                  <a16:creationId xmlns:a16="http://schemas.microsoft.com/office/drawing/2014/main" id="{BED12D43-D176-486B-3EA9-F7958D259801}"/>
                </a:ext>
              </a:extLst>
            </p:cNvPr>
            <p:cNvSpPr txBox="1">
              <a:spLocks/>
            </p:cNvSpPr>
            <p:nvPr/>
          </p:nvSpPr>
          <p:spPr>
            <a:xfrm>
              <a:off x="10738307" y="3425825"/>
              <a:ext cx="880444" cy="1822993"/>
            </a:xfrm>
            <a:prstGeom prst="rect">
              <a:avLst/>
            </a:prstGeom>
            <a:noFill/>
          </p:spPr>
          <p:txBody>
            <a:bodyPr vert="horz" wrap="square" lIns="18000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bg1"/>
                  </a:solidFill>
                </a:rPr>
                <a:t>NE MAZĀK KĀ </a:t>
              </a:r>
              <a:r>
                <a:rPr lang="lv-LV" sz="2800" b="1">
                  <a:solidFill>
                    <a:schemeClr val="bg1"/>
                  </a:solidFill>
                </a:rPr>
                <a:t>0,5 </a:t>
              </a:r>
            </a:p>
            <a:p>
              <a:pPr algn="ctr"/>
              <a:endParaRPr lang="lv-LV" sz="2800" b="1">
                <a:solidFill>
                  <a:schemeClr val="bg1"/>
                </a:solidFill>
              </a:endParaRPr>
            </a:p>
          </p:txBody>
        </p:sp>
      </p:grpSp>
      <p:grpSp>
        <p:nvGrpSpPr>
          <p:cNvPr id="60" name="Group 59">
            <a:extLst>
              <a:ext uri="{FF2B5EF4-FFF2-40B4-BE49-F238E27FC236}">
                <a16:creationId xmlns:a16="http://schemas.microsoft.com/office/drawing/2014/main" id="{0D3A923B-6DC7-CDC1-8D16-BA84322E4099}"/>
              </a:ext>
            </a:extLst>
          </p:cNvPr>
          <p:cNvGrpSpPr/>
          <p:nvPr/>
        </p:nvGrpSpPr>
        <p:grpSpPr>
          <a:xfrm>
            <a:off x="4641850" y="2282825"/>
            <a:ext cx="2905127" cy="3023945"/>
            <a:chOff x="8472515" y="410135"/>
            <a:chExt cx="2341565" cy="3023945"/>
          </a:xfrm>
        </p:grpSpPr>
        <p:sp>
          <p:nvSpPr>
            <p:cNvPr id="33" name="Content Placeholder 4">
              <a:extLst>
                <a:ext uri="{FF2B5EF4-FFF2-40B4-BE49-F238E27FC236}">
                  <a16:creationId xmlns:a16="http://schemas.microsoft.com/office/drawing/2014/main" id="{D6256FCE-4A60-54D9-ED7E-F5528CCD815A}"/>
                </a:ext>
              </a:extLst>
            </p:cNvPr>
            <p:cNvSpPr txBox="1">
              <a:spLocks/>
            </p:cNvSpPr>
            <p:nvPr/>
          </p:nvSpPr>
          <p:spPr>
            <a:xfrm>
              <a:off x="8472515" y="655358"/>
              <a:ext cx="2341563" cy="2778722"/>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a:solidFill>
                    <a:schemeClr val="bg2"/>
                  </a:solidFill>
                </a:rPr>
                <a:t>Rezultatīvais rādītājs:</a:t>
              </a:r>
            </a:p>
            <a:p>
              <a:r>
                <a:rPr lang="lv-LV" sz="1600" b="1">
                  <a:solidFill>
                    <a:schemeClr val="bg2"/>
                  </a:solidFill>
                </a:rPr>
                <a:t>Ātrās likviditātes koeficients </a:t>
              </a:r>
              <a:br>
                <a:rPr lang="lv-LV" sz="1600" b="1">
                  <a:solidFill>
                    <a:schemeClr val="bg2"/>
                  </a:solidFill>
                </a:rPr>
              </a:br>
              <a:r>
                <a:rPr lang="lv-LV" sz="1600">
                  <a:solidFill>
                    <a:schemeClr val="bg2"/>
                  </a:solidFill>
                </a:rPr>
                <a:t>(apgrozāmie aktīvi – krājumi – nākamo periodu izmaksas) / (īstermiņa saistības – īstermiņa nākamo periodu ieņēmumi)</a:t>
              </a:r>
            </a:p>
            <a:p>
              <a:endParaRPr lang="lv-LV" sz="1600" b="1">
                <a:solidFill>
                  <a:schemeClr val="bg2"/>
                </a:solidFill>
              </a:endParaRPr>
            </a:p>
            <a:p>
              <a:endParaRPr lang="lv-LV" sz="1600" b="1">
                <a:solidFill>
                  <a:schemeClr val="bg2"/>
                </a:solidFill>
              </a:endParaRPr>
            </a:p>
          </p:txBody>
        </p:sp>
        <p:cxnSp>
          <p:nvCxnSpPr>
            <p:cNvPr id="50" name="Straight Connector 49">
              <a:extLst>
                <a:ext uri="{FF2B5EF4-FFF2-40B4-BE49-F238E27FC236}">
                  <a16:creationId xmlns:a16="http://schemas.microsoft.com/office/drawing/2014/main" id="{3F011A6D-6781-94F9-4C40-573EC5977E5F}"/>
                </a:ext>
              </a:extLst>
            </p:cNvPr>
            <p:cNvCxnSpPr>
              <a:cxnSpLocks/>
            </p:cNvCxnSpPr>
            <p:nvPr/>
          </p:nvCxnSpPr>
          <p:spPr>
            <a:xfrm>
              <a:off x="8472518" y="410135"/>
              <a:ext cx="234156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 name="Content Placeholder 3">
            <a:extLst>
              <a:ext uri="{FF2B5EF4-FFF2-40B4-BE49-F238E27FC236}">
                <a16:creationId xmlns:a16="http://schemas.microsoft.com/office/drawing/2014/main" id="{356B878B-16EA-C212-5DC9-AFEF1E94ED7B}"/>
              </a:ext>
            </a:extLst>
          </p:cNvPr>
          <p:cNvSpPr txBox="1">
            <a:spLocks/>
          </p:cNvSpPr>
          <p:nvPr/>
        </p:nvSpPr>
        <p:spPr>
          <a:xfrm>
            <a:off x="581024" y="2282825"/>
            <a:ext cx="2579035" cy="917575"/>
          </a:xfrm>
          <a:custGeom>
            <a:avLst/>
            <a:gdLst>
              <a:gd name="connsiteX0" fmla="*/ 0 w 2324100"/>
              <a:gd name="connsiteY0" fmla="*/ 0 h 904128"/>
              <a:gd name="connsiteX1" fmla="*/ 2324100 w 2324100"/>
              <a:gd name="connsiteY1" fmla="*/ 0 h 904128"/>
              <a:gd name="connsiteX2" fmla="*/ 2324100 w 2324100"/>
              <a:gd name="connsiteY2" fmla="*/ 904128 h 904128"/>
              <a:gd name="connsiteX3" fmla="*/ 0 w 2324100"/>
              <a:gd name="connsiteY3" fmla="*/ 904128 h 904128"/>
              <a:gd name="connsiteX4" fmla="*/ 0 w 2324100"/>
              <a:gd name="connsiteY4" fmla="*/ 0 h 904128"/>
              <a:gd name="connsiteX0" fmla="*/ 0 w 2324100"/>
              <a:gd name="connsiteY0" fmla="*/ 0 h 917575"/>
              <a:gd name="connsiteX1" fmla="*/ 2324100 w 2324100"/>
              <a:gd name="connsiteY1" fmla="*/ 0 h 917575"/>
              <a:gd name="connsiteX2" fmla="*/ 1907241 w 2324100"/>
              <a:gd name="connsiteY2" fmla="*/ 917575 h 917575"/>
              <a:gd name="connsiteX3" fmla="*/ 0 w 2324100"/>
              <a:gd name="connsiteY3" fmla="*/ 904128 h 917575"/>
              <a:gd name="connsiteX4" fmla="*/ 0 w 2324100"/>
              <a:gd name="connsiteY4" fmla="*/ 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917575">
                <a:moveTo>
                  <a:pt x="0" y="0"/>
                </a:moveTo>
                <a:lnTo>
                  <a:pt x="2324100" y="0"/>
                </a:lnTo>
                <a:lnTo>
                  <a:pt x="1907241" y="917575"/>
                </a:lnTo>
                <a:lnTo>
                  <a:pt x="0" y="904128"/>
                </a:lnTo>
                <a:lnTo>
                  <a:pt x="0" y="0"/>
                </a:lnTo>
                <a:close/>
              </a:path>
            </a:pathLst>
          </a:custGeom>
          <a:solidFill>
            <a:schemeClr val="tx2"/>
          </a:solidFill>
        </p:spPr>
        <p:txBody>
          <a:bodyPr lIns="396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Rentabilitāte</a:t>
            </a:r>
            <a:endParaRPr lang="lv-LV" sz="1600">
              <a:solidFill>
                <a:schemeClr val="accent4"/>
              </a:solidFill>
            </a:endParaRPr>
          </a:p>
        </p:txBody>
      </p:sp>
      <p:sp>
        <p:nvSpPr>
          <p:cNvPr id="17" name="Rectangle 16">
            <a:extLst>
              <a:ext uri="{FF2B5EF4-FFF2-40B4-BE49-F238E27FC236}">
                <a16:creationId xmlns:a16="http://schemas.microsoft.com/office/drawing/2014/main" id="{FBD2196A-CA9C-7AEE-246E-2B04DD420C47}"/>
              </a:ext>
            </a:extLst>
          </p:cNvPr>
          <p:cNvSpPr/>
          <p:nvPr/>
        </p:nvSpPr>
        <p:spPr>
          <a:xfrm>
            <a:off x="8128000" y="0"/>
            <a:ext cx="4064000" cy="6858000"/>
          </a:xfrm>
          <a:prstGeom prst="rect">
            <a:avLst/>
          </a:prstGeom>
          <a:solidFill>
            <a:schemeClr val="accent4">
              <a:lumMod val="75000"/>
              <a:alpha val="796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noFill/>
            </a:endParaRPr>
          </a:p>
        </p:txBody>
      </p:sp>
      <p:grpSp>
        <p:nvGrpSpPr>
          <p:cNvPr id="32" name="Group 31">
            <a:extLst>
              <a:ext uri="{FF2B5EF4-FFF2-40B4-BE49-F238E27FC236}">
                <a16:creationId xmlns:a16="http://schemas.microsoft.com/office/drawing/2014/main" id="{A98A9AE1-9D15-4E49-DE80-DFF000D0F6B7}"/>
              </a:ext>
            </a:extLst>
          </p:cNvPr>
          <p:cNvGrpSpPr/>
          <p:nvPr/>
        </p:nvGrpSpPr>
        <p:grpSpPr>
          <a:xfrm>
            <a:off x="8688288" y="407012"/>
            <a:ext cx="3479800" cy="1703279"/>
            <a:chOff x="581025" y="3079611"/>
            <a:chExt cx="3479800" cy="1703279"/>
          </a:xfrm>
        </p:grpSpPr>
        <p:sp>
          <p:nvSpPr>
            <p:cNvPr id="34" name="Content Placeholder 2">
              <a:extLst>
                <a:ext uri="{FF2B5EF4-FFF2-40B4-BE49-F238E27FC236}">
                  <a16:creationId xmlns:a16="http://schemas.microsoft.com/office/drawing/2014/main" id="{80A32DCF-C073-6448-BE5B-A409023D37B9}"/>
                </a:ext>
              </a:extLst>
            </p:cNvPr>
            <p:cNvSpPr txBox="1">
              <a:spLocks/>
            </p:cNvSpPr>
            <p:nvPr/>
          </p:nvSpPr>
          <p:spPr>
            <a:xfrm>
              <a:off x="585789" y="3079611"/>
              <a:ext cx="3475036" cy="5715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alpha val="70000"/>
                    </a:schemeClr>
                  </a:solidFill>
                </a:rPr>
                <a:t>MĒRĶIS: </a:t>
              </a:r>
              <a:endParaRPr lang="en-GB">
                <a:solidFill>
                  <a:schemeClr val="tx2">
                    <a:alpha val="70000"/>
                  </a:schemeClr>
                </a:solidFill>
              </a:endParaRPr>
            </a:p>
          </p:txBody>
        </p:sp>
        <p:cxnSp>
          <p:nvCxnSpPr>
            <p:cNvPr id="35" name="Straight Connector 34">
              <a:extLst>
                <a:ext uri="{FF2B5EF4-FFF2-40B4-BE49-F238E27FC236}">
                  <a16:creationId xmlns:a16="http://schemas.microsoft.com/office/drawing/2014/main" id="{CCB24623-3CB7-1781-784D-B6DCDAEE8520}"/>
                </a:ext>
              </a:extLst>
            </p:cNvPr>
            <p:cNvCxnSpPr>
              <a:cxnSpLocks/>
            </p:cNvCxnSpPr>
            <p:nvPr/>
          </p:nvCxnSpPr>
          <p:spPr>
            <a:xfrm>
              <a:off x="581025" y="3639525"/>
              <a:ext cx="290512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Content Placeholder 3">
              <a:extLst>
                <a:ext uri="{FF2B5EF4-FFF2-40B4-BE49-F238E27FC236}">
                  <a16:creationId xmlns:a16="http://schemas.microsoft.com/office/drawing/2014/main" id="{D5764449-B588-4637-2BE0-141EF02E5CCD}"/>
                </a:ext>
              </a:extLst>
            </p:cNvPr>
            <p:cNvSpPr txBox="1">
              <a:spLocks/>
            </p:cNvSpPr>
            <p:nvPr/>
          </p:nvSpPr>
          <p:spPr>
            <a:xfrm>
              <a:off x="581125" y="3784093"/>
              <a:ext cx="3130449" cy="998797"/>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solidFill>
                    <a:schemeClr val="tx2"/>
                  </a:solidFill>
                </a:rPr>
                <a:t>Saistību un saimnieciskajā darbībā iesaistītā kapitāla racionāla pārvaldīšana</a:t>
              </a:r>
            </a:p>
          </p:txBody>
        </p:sp>
      </p:grpSp>
      <p:grpSp>
        <p:nvGrpSpPr>
          <p:cNvPr id="37" name="Group 36">
            <a:extLst>
              <a:ext uri="{FF2B5EF4-FFF2-40B4-BE49-F238E27FC236}">
                <a16:creationId xmlns:a16="http://schemas.microsoft.com/office/drawing/2014/main" id="{8A7B2A77-3D3F-E7CB-BC74-1C7DA3A4C356}"/>
              </a:ext>
            </a:extLst>
          </p:cNvPr>
          <p:cNvGrpSpPr/>
          <p:nvPr/>
        </p:nvGrpSpPr>
        <p:grpSpPr>
          <a:xfrm>
            <a:off x="8688288" y="2282825"/>
            <a:ext cx="2905127" cy="3023945"/>
            <a:chOff x="8472515" y="410135"/>
            <a:chExt cx="2341565" cy="3023945"/>
          </a:xfrm>
        </p:grpSpPr>
        <p:sp>
          <p:nvSpPr>
            <p:cNvPr id="38" name="Content Placeholder 4">
              <a:extLst>
                <a:ext uri="{FF2B5EF4-FFF2-40B4-BE49-F238E27FC236}">
                  <a16:creationId xmlns:a16="http://schemas.microsoft.com/office/drawing/2014/main" id="{21DEC1AE-6AD1-977B-77F5-E3C371FA3129}"/>
                </a:ext>
              </a:extLst>
            </p:cNvPr>
            <p:cNvSpPr txBox="1">
              <a:spLocks/>
            </p:cNvSpPr>
            <p:nvPr/>
          </p:nvSpPr>
          <p:spPr>
            <a:xfrm>
              <a:off x="8472515" y="655358"/>
              <a:ext cx="2341563" cy="2778722"/>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a:solidFill>
                    <a:schemeClr val="bg2"/>
                  </a:solidFill>
                </a:rPr>
                <a:t>Rezultatīvais rādītājs:</a:t>
              </a:r>
            </a:p>
            <a:p>
              <a:r>
                <a:rPr lang="lv-LV" sz="1600" b="1">
                  <a:solidFill>
                    <a:schemeClr val="bg2"/>
                  </a:solidFill>
                </a:rPr>
                <a:t>Saistības pret </a:t>
              </a:r>
              <a:br>
                <a:rPr lang="lv-LV" sz="1600" b="1">
                  <a:solidFill>
                    <a:schemeClr val="bg2"/>
                  </a:solidFill>
                </a:rPr>
              </a:br>
              <a:r>
                <a:rPr lang="lv-LV" sz="1600" b="1">
                  <a:solidFill>
                    <a:schemeClr val="bg2"/>
                  </a:solidFill>
                </a:rPr>
                <a:t>pašu kapitālu </a:t>
              </a:r>
              <a:br>
                <a:rPr lang="lv-LV" sz="1600" b="1">
                  <a:solidFill>
                    <a:schemeClr val="bg2"/>
                  </a:solidFill>
                </a:rPr>
              </a:br>
              <a:r>
                <a:rPr lang="lv-LV" sz="1600">
                  <a:solidFill>
                    <a:schemeClr val="bg2"/>
                  </a:solidFill>
                </a:rPr>
                <a:t>(kopējās saistības – nākamo periodu īstermiņa un ilgtermiņa ieņēmumi) / (pašu kapitāls)</a:t>
              </a:r>
              <a:endParaRPr lang="lv-LV" sz="1600" b="1">
                <a:solidFill>
                  <a:schemeClr val="bg2"/>
                </a:solidFill>
              </a:endParaRPr>
            </a:p>
            <a:p>
              <a:endParaRPr lang="lv-LV" sz="1600" b="1">
                <a:solidFill>
                  <a:schemeClr val="bg2"/>
                </a:solidFill>
              </a:endParaRPr>
            </a:p>
          </p:txBody>
        </p:sp>
        <p:cxnSp>
          <p:nvCxnSpPr>
            <p:cNvPr id="39" name="Straight Connector 38">
              <a:extLst>
                <a:ext uri="{FF2B5EF4-FFF2-40B4-BE49-F238E27FC236}">
                  <a16:creationId xmlns:a16="http://schemas.microsoft.com/office/drawing/2014/main" id="{75D06BE9-D668-6063-2D3E-8B55B4D404D3}"/>
                </a:ext>
              </a:extLst>
            </p:cNvPr>
            <p:cNvCxnSpPr>
              <a:cxnSpLocks/>
            </p:cNvCxnSpPr>
            <p:nvPr/>
          </p:nvCxnSpPr>
          <p:spPr>
            <a:xfrm>
              <a:off x="8472518" y="410135"/>
              <a:ext cx="234156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6775D2B2-4206-25DB-B0A0-7369DD178BD2}"/>
              </a:ext>
            </a:extLst>
          </p:cNvPr>
          <p:cNvGrpSpPr/>
          <p:nvPr/>
        </p:nvGrpSpPr>
        <p:grpSpPr>
          <a:xfrm>
            <a:off x="8688388" y="4937760"/>
            <a:ext cx="2884488" cy="1920240"/>
            <a:chOff x="10738307" y="3425823"/>
            <a:chExt cx="881414" cy="3432177"/>
          </a:xfrm>
        </p:grpSpPr>
        <p:sp>
          <p:nvSpPr>
            <p:cNvPr id="41" name="Content Placeholder 4">
              <a:extLst>
                <a:ext uri="{FF2B5EF4-FFF2-40B4-BE49-F238E27FC236}">
                  <a16:creationId xmlns:a16="http://schemas.microsoft.com/office/drawing/2014/main" id="{AC264502-862B-D35F-F049-E5E6CC974242}"/>
                </a:ext>
              </a:extLst>
            </p:cNvPr>
            <p:cNvSpPr txBox="1">
              <a:spLocks/>
            </p:cNvSpPr>
            <p:nvPr/>
          </p:nvSpPr>
          <p:spPr>
            <a:xfrm>
              <a:off x="10738307" y="3425825"/>
              <a:ext cx="881414" cy="3432175"/>
            </a:xfrm>
            <a:prstGeom prst="rect">
              <a:avLst/>
            </a:prstGeom>
            <a:solidFill>
              <a:schemeClr val="bg2">
                <a:alpha val="99000"/>
              </a:schemeClr>
            </a:solidFill>
          </p:spPr>
          <p:txBody>
            <a:bodyPr vert="horz" wrap="square" lIns="180000" tIns="180000" rIns="180000" bIns="180000" rtlCol="0" anchor="b"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400" b="1">
                  <a:solidFill>
                    <a:schemeClr val="bg1"/>
                  </a:solidFill>
                </a:rPr>
                <a:t>MĒRĶA</a:t>
              </a:r>
              <a:br>
                <a:rPr lang="lv-LV" sz="1400" b="1">
                  <a:solidFill>
                    <a:schemeClr val="bg1"/>
                  </a:solidFill>
                </a:rPr>
              </a:br>
              <a:r>
                <a:rPr lang="lv-LV" sz="1400" b="1">
                  <a:solidFill>
                    <a:schemeClr val="bg1"/>
                  </a:solidFill>
                </a:rPr>
                <a:t>VĒRTĪBA 2025</a:t>
              </a:r>
            </a:p>
          </p:txBody>
        </p:sp>
        <p:sp>
          <p:nvSpPr>
            <p:cNvPr id="42" name="Content Placeholder 4">
              <a:extLst>
                <a:ext uri="{FF2B5EF4-FFF2-40B4-BE49-F238E27FC236}">
                  <a16:creationId xmlns:a16="http://schemas.microsoft.com/office/drawing/2014/main" id="{0D8DE18A-F37D-B1C9-1102-FADA5E441742}"/>
                </a:ext>
              </a:extLst>
            </p:cNvPr>
            <p:cNvSpPr txBox="1">
              <a:spLocks/>
            </p:cNvSpPr>
            <p:nvPr/>
          </p:nvSpPr>
          <p:spPr>
            <a:xfrm>
              <a:off x="10738307" y="3425823"/>
              <a:ext cx="880444" cy="2911107"/>
            </a:xfrm>
            <a:prstGeom prst="rect">
              <a:avLst/>
            </a:prstGeom>
            <a:noFill/>
          </p:spPr>
          <p:txBody>
            <a:bodyPr vert="horz" wrap="square" lIns="180000" tIns="180000" rIns="0" bIns="18000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dirty="0">
                  <a:solidFill>
                    <a:schemeClr val="bg1"/>
                  </a:solidFill>
                </a:rPr>
                <a:t>NE VAIRĀK KĀ</a:t>
              </a:r>
              <a:r>
                <a:rPr lang="lv-LV" sz="1600" dirty="0">
                  <a:solidFill>
                    <a:schemeClr val="bg1"/>
                  </a:solidFill>
                </a:rPr>
                <a:t> </a:t>
              </a:r>
              <a:r>
                <a:rPr lang="lv-LV" sz="2800" b="1" dirty="0">
                  <a:solidFill>
                    <a:schemeClr val="bg1"/>
                  </a:solidFill>
                </a:rPr>
                <a:t>0,6</a:t>
              </a:r>
            </a:p>
            <a:p>
              <a:pPr algn="ctr"/>
              <a:endParaRPr lang="lv-LV" sz="2800" b="1" dirty="0">
                <a:solidFill>
                  <a:schemeClr val="bg1"/>
                </a:solidFill>
              </a:endParaRPr>
            </a:p>
          </p:txBody>
        </p:sp>
      </p:grpSp>
      <p:sp>
        <p:nvSpPr>
          <p:cNvPr id="54" name="Content Placeholder 3">
            <a:extLst>
              <a:ext uri="{FF2B5EF4-FFF2-40B4-BE49-F238E27FC236}">
                <a16:creationId xmlns:a16="http://schemas.microsoft.com/office/drawing/2014/main" id="{46E4DD08-EE89-B637-F56F-493690E8B22D}"/>
              </a:ext>
            </a:extLst>
          </p:cNvPr>
          <p:cNvSpPr txBox="1">
            <a:spLocks/>
          </p:cNvSpPr>
          <p:nvPr/>
        </p:nvSpPr>
        <p:spPr>
          <a:xfrm>
            <a:off x="581024" y="3312955"/>
            <a:ext cx="2579035" cy="917575"/>
          </a:xfrm>
          <a:custGeom>
            <a:avLst/>
            <a:gdLst>
              <a:gd name="connsiteX0" fmla="*/ 0 w 2324100"/>
              <a:gd name="connsiteY0" fmla="*/ 0 h 904128"/>
              <a:gd name="connsiteX1" fmla="*/ 2324100 w 2324100"/>
              <a:gd name="connsiteY1" fmla="*/ 0 h 904128"/>
              <a:gd name="connsiteX2" fmla="*/ 2324100 w 2324100"/>
              <a:gd name="connsiteY2" fmla="*/ 904128 h 904128"/>
              <a:gd name="connsiteX3" fmla="*/ 0 w 2324100"/>
              <a:gd name="connsiteY3" fmla="*/ 904128 h 904128"/>
              <a:gd name="connsiteX4" fmla="*/ 0 w 2324100"/>
              <a:gd name="connsiteY4" fmla="*/ 0 h 904128"/>
              <a:gd name="connsiteX0" fmla="*/ 0 w 2324100"/>
              <a:gd name="connsiteY0" fmla="*/ 0 h 917575"/>
              <a:gd name="connsiteX1" fmla="*/ 2324100 w 2324100"/>
              <a:gd name="connsiteY1" fmla="*/ 0 h 917575"/>
              <a:gd name="connsiteX2" fmla="*/ 1907241 w 2324100"/>
              <a:gd name="connsiteY2" fmla="*/ 917575 h 917575"/>
              <a:gd name="connsiteX3" fmla="*/ 0 w 2324100"/>
              <a:gd name="connsiteY3" fmla="*/ 904128 h 917575"/>
              <a:gd name="connsiteX4" fmla="*/ 0 w 2324100"/>
              <a:gd name="connsiteY4" fmla="*/ 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917575">
                <a:moveTo>
                  <a:pt x="0" y="0"/>
                </a:moveTo>
                <a:lnTo>
                  <a:pt x="2324100" y="0"/>
                </a:lnTo>
                <a:lnTo>
                  <a:pt x="1907241" y="917575"/>
                </a:lnTo>
                <a:lnTo>
                  <a:pt x="0" y="904128"/>
                </a:lnTo>
                <a:lnTo>
                  <a:pt x="0" y="0"/>
                </a:lnTo>
                <a:close/>
              </a:path>
            </a:pathLst>
          </a:custGeom>
          <a:solidFill>
            <a:schemeClr val="tx2"/>
          </a:solidFill>
        </p:spPr>
        <p:txBody>
          <a:bodyPr lIns="396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Kapitāla</a:t>
            </a:r>
            <a:br>
              <a:rPr lang="lv-LV" sz="1600" b="1">
                <a:solidFill>
                  <a:schemeClr val="accent4"/>
                </a:solidFill>
              </a:rPr>
            </a:br>
            <a:r>
              <a:rPr lang="lv-LV" sz="1600" b="1">
                <a:solidFill>
                  <a:schemeClr val="accent4"/>
                </a:solidFill>
              </a:rPr>
              <a:t>struktūra</a:t>
            </a:r>
          </a:p>
        </p:txBody>
      </p:sp>
      <p:sp>
        <p:nvSpPr>
          <p:cNvPr id="55" name="Content Placeholder 3">
            <a:extLst>
              <a:ext uri="{FF2B5EF4-FFF2-40B4-BE49-F238E27FC236}">
                <a16:creationId xmlns:a16="http://schemas.microsoft.com/office/drawing/2014/main" id="{D71CF5B1-9DDB-3DED-2605-ED9114FF6EA3}"/>
              </a:ext>
            </a:extLst>
          </p:cNvPr>
          <p:cNvSpPr txBox="1">
            <a:spLocks/>
          </p:cNvSpPr>
          <p:nvPr/>
        </p:nvSpPr>
        <p:spPr>
          <a:xfrm>
            <a:off x="581024" y="4343085"/>
            <a:ext cx="2579035" cy="917575"/>
          </a:xfrm>
          <a:custGeom>
            <a:avLst/>
            <a:gdLst>
              <a:gd name="connsiteX0" fmla="*/ 0 w 2324100"/>
              <a:gd name="connsiteY0" fmla="*/ 0 h 904128"/>
              <a:gd name="connsiteX1" fmla="*/ 2324100 w 2324100"/>
              <a:gd name="connsiteY1" fmla="*/ 0 h 904128"/>
              <a:gd name="connsiteX2" fmla="*/ 2324100 w 2324100"/>
              <a:gd name="connsiteY2" fmla="*/ 904128 h 904128"/>
              <a:gd name="connsiteX3" fmla="*/ 0 w 2324100"/>
              <a:gd name="connsiteY3" fmla="*/ 904128 h 904128"/>
              <a:gd name="connsiteX4" fmla="*/ 0 w 2324100"/>
              <a:gd name="connsiteY4" fmla="*/ 0 h 904128"/>
              <a:gd name="connsiteX0" fmla="*/ 0 w 2324100"/>
              <a:gd name="connsiteY0" fmla="*/ 0 h 917575"/>
              <a:gd name="connsiteX1" fmla="*/ 2324100 w 2324100"/>
              <a:gd name="connsiteY1" fmla="*/ 0 h 917575"/>
              <a:gd name="connsiteX2" fmla="*/ 1907241 w 2324100"/>
              <a:gd name="connsiteY2" fmla="*/ 917575 h 917575"/>
              <a:gd name="connsiteX3" fmla="*/ 0 w 2324100"/>
              <a:gd name="connsiteY3" fmla="*/ 904128 h 917575"/>
              <a:gd name="connsiteX4" fmla="*/ 0 w 2324100"/>
              <a:gd name="connsiteY4" fmla="*/ 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917575">
                <a:moveTo>
                  <a:pt x="0" y="0"/>
                </a:moveTo>
                <a:lnTo>
                  <a:pt x="2324100" y="0"/>
                </a:lnTo>
                <a:lnTo>
                  <a:pt x="1907241" y="917575"/>
                </a:lnTo>
                <a:lnTo>
                  <a:pt x="0" y="904128"/>
                </a:lnTo>
                <a:lnTo>
                  <a:pt x="0" y="0"/>
                </a:lnTo>
                <a:close/>
              </a:path>
            </a:pathLst>
          </a:custGeom>
          <a:solidFill>
            <a:schemeClr val="tx2"/>
          </a:solidFill>
        </p:spPr>
        <p:txBody>
          <a:bodyPr lIns="396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Investīciju</a:t>
            </a:r>
            <a:br>
              <a:rPr lang="lv-LV" sz="1600" b="1">
                <a:solidFill>
                  <a:schemeClr val="accent4"/>
                </a:solidFill>
              </a:rPr>
            </a:br>
            <a:r>
              <a:rPr lang="lv-LV" sz="1600" b="1">
                <a:solidFill>
                  <a:schemeClr val="accent4"/>
                </a:solidFill>
              </a:rPr>
              <a:t>programma</a:t>
            </a:r>
          </a:p>
        </p:txBody>
      </p:sp>
      <p:sp>
        <p:nvSpPr>
          <p:cNvPr id="57" name="Content Placeholder 3">
            <a:extLst>
              <a:ext uri="{FF2B5EF4-FFF2-40B4-BE49-F238E27FC236}">
                <a16:creationId xmlns:a16="http://schemas.microsoft.com/office/drawing/2014/main" id="{E98DD728-7502-3665-C419-7DFF1AFD5C81}"/>
              </a:ext>
            </a:extLst>
          </p:cNvPr>
          <p:cNvSpPr txBox="1">
            <a:spLocks/>
          </p:cNvSpPr>
          <p:nvPr/>
        </p:nvSpPr>
        <p:spPr>
          <a:xfrm>
            <a:off x="581024" y="5373216"/>
            <a:ext cx="2579035" cy="917575"/>
          </a:xfrm>
          <a:custGeom>
            <a:avLst/>
            <a:gdLst>
              <a:gd name="connsiteX0" fmla="*/ 0 w 2324100"/>
              <a:gd name="connsiteY0" fmla="*/ 0 h 904128"/>
              <a:gd name="connsiteX1" fmla="*/ 2324100 w 2324100"/>
              <a:gd name="connsiteY1" fmla="*/ 0 h 904128"/>
              <a:gd name="connsiteX2" fmla="*/ 2324100 w 2324100"/>
              <a:gd name="connsiteY2" fmla="*/ 904128 h 904128"/>
              <a:gd name="connsiteX3" fmla="*/ 0 w 2324100"/>
              <a:gd name="connsiteY3" fmla="*/ 904128 h 904128"/>
              <a:gd name="connsiteX4" fmla="*/ 0 w 2324100"/>
              <a:gd name="connsiteY4" fmla="*/ 0 h 904128"/>
              <a:gd name="connsiteX0" fmla="*/ 0 w 2324100"/>
              <a:gd name="connsiteY0" fmla="*/ 0 h 917575"/>
              <a:gd name="connsiteX1" fmla="*/ 2324100 w 2324100"/>
              <a:gd name="connsiteY1" fmla="*/ 0 h 917575"/>
              <a:gd name="connsiteX2" fmla="*/ 1907241 w 2324100"/>
              <a:gd name="connsiteY2" fmla="*/ 917575 h 917575"/>
              <a:gd name="connsiteX3" fmla="*/ 0 w 2324100"/>
              <a:gd name="connsiteY3" fmla="*/ 904128 h 917575"/>
              <a:gd name="connsiteX4" fmla="*/ 0 w 2324100"/>
              <a:gd name="connsiteY4" fmla="*/ 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917575">
                <a:moveTo>
                  <a:pt x="0" y="0"/>
                </a:moveTo>
                <a:lnTo>
                  <a:pt x="2324100" y="0"/>
                </a:lnTo>
                <a:lnTo>
                  <a:pt x="1907241" y="917575"/>
                </a:lnTo>
                <a:lnTo>
                  <a:pt x="0" y="904128"/>
                </a:lnTo>
                <a:lnTo>
                  <a:pt x="0" y="0"/>
                </a:lnTo>
                <a:close/>
              </a:path>
            </a:pathLst>
          </a:custGeom>
          <a:solidFill>
            <a:schemeClr val="tx2"/>
          </a:solidFill>
        </p:spPr>
        <p:txBody>
          <a:bodyPr lIns="39600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lv-LV" sz="1600" b="1">
                <a:solidFill>
                  <a:schemeClr val="accent4"/>
                </a:solidFill>
              </a:rPr>
              <a:t>Maksātspēja</a:t>
            </a:r>
          </a:p>
        </p:txBody>
      </p:sp>
    </p:spTree>
    <p:extLst>
      <p:ext uri="{BB962C8B-B14F-4D97-AF65-F5344CB8AC3E}">
        <p14:creationId xmlns:p14="http://schemas.microsoft.com/office/powerpoint/2010/main" val="1845503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additive="base">
                                        <p:cTn id="12" dur="1000" fill="hold"/>
                                        <p:tgtEl>
                                          <p:spTgt spid="54"/>
                                        </p:tgtEl>
                                        <p:attrNameLst>
                                          <p:attrName>ppt_x</p:attrName>
                                        </p:attrNameLst>
                                      </p:cBhvr>
                                      <p:tavLst>
                                        <p:tav tm="0">
                                          <p:val>
                                            <p:strVal val="#ppt_x"/>
                                          </p:val>
                                        </p:tav>
                                        <p:tav tm="100000">
                                          <p:val>
                                            <p:strVal val="#ppt_x"/>
                                          </p:val>
                                        </p:tav>
                                      </p:tavLst>
                                    </p:anim>
                                    <p:anim calcmode="lin" valueType="num">
                                      <p:cBhvr additive="base">
                                        <p:cTn id="13" dur="1000" fill="hold"/>
                                        <p:tgtEl>
                                          <p:spTgt spid="5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1000" fill="hold"/>
                                        <p:tgtEl>
                                          <p:spTgt spid="55"/>
                                        </p:tgtEl>
                                        <p:attrNameLst>
                                          <p:attrName>ppt_x</p:attrName>
                                        </p:attrNameLst>
                                      </p:cBhvr>
                                      <p:tavLst>
                                        <p:tav tm="0">
                                          <p:val>
                                            <p:strVal val="#ppt_x"/>
                                          </p:val>
                                        </p:tav>
                                        <p:tav tm="100000">
                                          <p:val>
                                            <p:strVal val="#ppt_x"/>
                                          </p:val>
                                        </p:tav>
                                      </p:tavLst>
                                    </p:anim>
                                    <p:anim calcmode="lin" valueType="num">
                                      <p:cBhvr additive="base">
                                        <p:cTn id="18" dur="1000" fill="hold"/>
                                        <p:tgtEl>
                                          <p:spTgt spid="55"/>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1000" fill="hold"/>
                                        <p:tgtEl>
                                          <p:spTgt spid="57"/>
                                        </p:tgtEl>
                                        <p:attrNameLst>
                                          <p:attrName>ppt_x</p:attrName>
                                        </p:attrNameLst>
                                      </p:cBhvr>
                                      <p:tavLst>
                                        <p:tav tm="0">
                                          <p:val>
                                            <p:strVal val="#ppt_x"/>
                                          </p:val>
                                        </p:tav>
                                        <p:tav tm="100000">
                                          <p:val>
                                            <p:strVal val="#ppt_x"/>
                                          </p:val>
                                        </p:tav>
                                      </p:tavLst>
                                    </p:anim>
                                    <p:anim calcmode="lin" valueType="num">
                                      <p:cBhvr additive="base">
                                        <p:cTn id="23" dur="10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ppt_x"/>
                                          </p:val>
                                        </p:tav>
                                        <p:tav tm="100000">
                                          <p:val>
                                            <p:strVal val="#ppt_x"/>
                                          </p:val>
                                        </p:tav>
                                      </p:tavLst>
                                    </p:anim>
                                    <p:anim calcmode="lin" valueType="num">
                                      <p:cBhvr additive="base">
                                        <p:cTn id="29" dur="1000" fill="hold"/>
                                        <p:tgtEl>
                                          <p:spTgt spid="2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additive="base">
                                        <p:cTn id="32" dur="500" fill="hold"/>
                                        <p:tgtEl>
                                          <p:spTgt spid="52"/>
                                        </p:tgtEl>
                                        <p:attrNameLst>
                                          <p:attrName>ppt_x</p:attrName>
                                        </p:attrNameLst>
                                      </p:cBhvr>
                                      <p:tavLst>
                                        <p:tav tm="0">
                                          <p:val>
                                            <p:strVal val="#ppt_x"/>
                                          </p:val>
                                        </p:tav>
                                        <p:tav tm="100000">
                                          <p:val>
                                            <p:strVal val="#ppt_x"/>
                                          </p:val>
                                        </p:tav>
                                      </p:tavLst>
                                    </p:anim>
                                    <p:anim calcmode="lin" valueType="num">
                                      <p:cBhvr additive="base">
                                        <p:cTn id="33" dur="500" fill="hold"/>
                                        <p:tgtEl>
                                          <p:spTgt spid="52"/>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1000" fill="hold"/>
                                        <p:tgtEl>
                                          <p:spTgt spid="60"/>
                                        </p:tgtEl>
                                        <p:attrNameLst>
                                          <p:attrName>ppt_x</p:attrName>
                                        </p:attrNameLst>
                                      </p:cBhvr>
                                      <p:tavLst>
                                        <p:tav tm="0">
                                          <p:val>
                                            <p:strVal val="#ppt_x"/>
                                          </p:val>
                                        </p:tav>
                                        <p:tav tm="100000">
                                          <p:val>
                                            <p:strVal val="#ppt_x"/>
                                          </p:val>
                                        </p:tav>
                                      </p:tavLst>
                                    </p:anim>
                                    <p:anim calcmode="lin" valueType="num">
                                      <p:cBhvr additive="base">
                                        <p:cTn id="38" dur="1000" fill="hold"/>
                                        <p:tgtEl>
                                          <p:spTgt spid="60"/>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 presetClass="entr" presetSubtype="4" fill="hold" nodeType="after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additive="base">
                                        <p:cTn id="42" dur="1000" fill="hold"/>
                                        <p:tgtEl>
                                          <p:spTgt spid="59"/>
                                        </p:tgtEl>
                                        <p:attrNameLst>
                                          <p:attrName>ppt_x</p:attrName>
                                        </p:attrNameLst>
                                      </p:cBhvr>
                                      <p:tavLst>
                                        <p:tav tm="0">
                                          <p:val>
                                            <p:strVal val="#ppt_x"/>
                                          </p:val>
                                        </p:tav>
                                        <p:tav tm="100000">
                                          <p:val>
                                            <p:strVal val="#ppt_x"/>
                                          </p:val>
                                        </p:tav>
                                      </p:tavLst>
                                    </p:anim>
                                    <p:anim calcmode="lin" valueType="num">
                                      <p:cBhvr additive="base">
                                        <p:cTn id="43"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1000" fill="hold"/>
                                        <p:tgtEl>
                                          <p:spTgt spid="17"/>
                                        </p:tgtEl>
                                        <p:attrNameLst>
                                          <p:attrName>ppt_x</p:attrName>
                                        </p:attrNameLst>
                                      </p:cBhvr>
                                      <p:tavLst>
                                        <p:tav tm="0">
                                          <p:val>
                                            <p:strVal val="#ppt_x"/>
                                          </p:val>
                                        </p:tav>
                                        <p:tav tm="100000">
                                          <p:val>
                                            <p:strVal val="#ppt_x"/>
                                          </p:val>
                                        </p:tav>
                                      </p:tavLst>
                                    </p:anim>
                                    <p:anim calcmode="lin" valueType="num">
                                      <p:cBhvr additive="base">
                                        <p:cTn id="49" dur="1000" fill="hold"/>
                                        <p:tgtEl>
                                          <p:spTgt spid="17"/>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1000" fill="hold"/>
                                        <p:tgtEl>
                                          <p:spTgt spid="32"/>
                                        </p:tgtEl>
                                        <p:attrNameLst>
                                          <p:attrName>ppt_x</p:attrName>
                                        </p:attrNameLst>
                                      </p:cBhvr>
                                      <p:tavLst>
                                        <p:tav tm="0">
                                          <p:val>
                                            <p:strVal val="#ppt_x"/>
                                          </p:val>
                                        </p:tav>
                                        <p:tav tm="100000">
                                          <p:val>
                                            <p:strVal val="#ppt_x"/>
                                          </p:val>
                                        </p:tav>
                                      </p:tavLst>
                                    </p:anim>
                                    <p:anim calcmode="lin" valueType="num">
                                      <p:cBhvr additive="base">
                                        <p:cTn id="53" dur="1000" fill="hold"/>
                                        <p:tgtEl>
                                          <p:spTgt spid="32"/>
                                        </p:tgtEl>
                                        <p:attrNameLst>
                                          <p:attrName>ppt_y</p:attrName>
                                        </p:attrNameLst>
                                      </p:cBhvr>
                                      <p:tavLst>
                                        <p:tav tm="0">
                                          <p:val>
                                            <p:strVal val="1+#ppt_h/2"/>
                                          </p:val>
                                        </p:tav>
                                        <p:tav tm="100000">
                                          <p:val>
                                            <p:strVal val="#ppt_y"/>
                                          </p:val>
                                        </p:tav>
                                      </p:tavLst>
                                    </p:anim>
                                  </p:childTnLst>
                                </p:cTn>
                              </p:par>
                            </p:childTnLst>
                          </p:cTn>
                        </p:par>
                        <p:par>
                          <p:cTn id="54" fill="hold">
                            <p:stCondLst>
                              <p:cond delay="1000"/>
                            </p:stCondLst>
                            <p:childTnLst>
                              <p:par>
                                <p:cTn id="55" presetID="2" presetClass="entr" presetSubtype="4"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1000" fill="hold"/>
                                        <p:tgtEl>
                                          <p:spTgt spid="37"/>
                                        </p:tgtEl>
                                        <p:attrNameLst>
                                          <p:attrName>ppt_x</p:attrName>
                                        </p:attrNameLst>
                                      </p:cBhvr>
                                      <p:tavLst>
                                        <p:tav tm="0">
                                          <p:val>
                                            <p:strVal val="#ppt_x"/>
                                          </p:val>
                                        </p:tav>
                                        <p:tav tm="100000">
                                          <p:val>
                                            <p:strVal val="#ppt_x"/>
                                          </p:val>
                                        </p:tav>
                                      </p:tavLst>
                                    </p:anim>
                                    <p:anim calcmode="lin" valueType="num">
                                      <p:cBhvr additive="base">
                                        <p:cTn id="58" dur="1000" fill="hold"/>
                                        <p:tgtEl>
                                          <p:spTgt spid="37"/>
                                        </p:tgtEl>
                                        <p:attrNameLst>
                                          <p:attrName>ppt_y</p:attrName>
                                        </p:attrNameLst>
                                      </p:cBhvr>
                                      <p:tavLst>
                                        <p:tav tm="0">
                                          <p:val>
                                            <p:strVal val="1+#ppt_h/2"/>
                                          </p:val>
                                        </p:tav>
                                        <p:tav tm="100000">
                                          <p:val>
                                            <p:strVal val="#ppt_y"/>
                                          </p:val>
                                        </p:tav>
                                      </p:tavLst>
                                    </p:anim>
                                  </p:childTnLst>
                                </p:cTn>
                              </p:par>
                            </p:childTnLst>
                          </p:cTn>
                        </p:par>
                        <p:par>
                          <p:cTn id="59" fill="hold">
                            <p:stCondLst>
                              <p:cond delay="2000"/>
                            </p:stCondLst>
                            <p:childTnLst>
                              <p:par>
                                <p:cTn id="60" presetID="2" presetClass="entr" presetSubtype="4" fill="hold" nodeType="after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additive="base">
                                        <p:cTn id="62" dur="1000" fill="hold"/>
                                        <p:tgtEl>
                                          <p:spTgt spid="40"/>
                                        </p:tgtEl>
                                        <p:attrNameLst>
                                          <p:attrName>ppt_x</p:attrName>
                                        </p:attrNameLst>
                                      </p:cBhvr>
                                      <p:tavLst>
                                        <p:tav tm="0">
                                          <p:val>
                                            <p:strVal val="#ppt_x"/>
                                          </p:val>
                                        </p:tav>
                                        <p:tav tm="100000">
                                          <p:val>
                                            <p:strVal val="#ppt_x"/>
                                          </p:val>
                                        </p:tav>
                                      </p:tavLst>
                                    </p:anim>
                                    <p:anim calcmode="lin" valueType="num">
                                      <p:cBhvr additive="base">
                                        <p:cTn id="63"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 grpId="0" animBg="1"/>
      <p:bldP spid="17" grpId="0" animBg="1"/>
      <p:bldP spid="54" grpId="0" animBg="1"/>
      <p:bldP spid="55" grpId="0" animBg="1"/>
      <p:bldP spid="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6128DC-D9C1-E51E-0E57-428D01B11805}"/>
              </a:ext>
            </a:extLst>
          </p:cNvPr>
          <p:cNvPicPr>
            <a:picLocks noChangeAspect="1"/>
          </p:cNvPicPr>
          <p:nvPr/>
        </p:nvPicPr>
        <p:blipFill>
          <a:blip r:embed="rId2">
            <a:alphaModFix amt="94000"/>
          </a:blip>
          <a:stretch>
            <a:fillRect/>
          </a:stretch>
        </p:blipFill>
        <p:spPr>
          <a:xfrm>
            <a:off x="-432416" y="-2596339"/>
            <a:ext cx="20489764" cy="11525492"/>
          </a:xfrm>
          <a:prstGeom prst="rect">
            <a:avLst/>
          </a:prstGeom>
        </p:spPr>
      </p:pic>
      <p:sp>
        <p:nvSpPr>
          <p:cNvPr id="3" name="Content Placeholder 3">
            <a:extLst>
              <a:ext uri="{FF2B5EF4-FFF2-40B4-BE49-F238E27FC236}">
                <a16:creationId xmlns:a16="http://schemas.microsoft.com/office/drawing/2014/main" id="{9CF042C9-F622-B068-56A2-01A0DEFFC5C1}"/>
              </a:ext>
            </a:extLst>
          </p:cNvPr>
          <p:cNvSpPr txBox="1">
            <a:spLocks/>
          </p:cNvSpPr>
          <p:nvPr/>
        </p:nvSpPr>
        <p:spPr>
          <a:xfrm>
            <a:off x="4641850" y="3140075"/>
            <a:ext cx="2905125" cy="571500"/>
          </a:xfrm>
          <a:prstGeom prst="rect">
            <a:avLst/>
          </a:prstGeom>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3600" b="1">
                <a:solidFill>
                  <a:schemeClr val="bg1">
                    <a:alpha val="70000"/>
                  </a:schemeClr>
                </a:solidFill>
              </a:rPr>
              <a:t>Secinājumi</a:t>
            </a:r>
          </a:p>
        </p:txBody>
      </p:sp>
      <p:cxnSp>
        <p:nvCxnSpPr>
          <p:cNvPr id="4" name="Straight Connector 3">
            <a:extLst>
              <a:ext uri="{FF2B5EF4-FFF2-40B4-BE49-F238E27FC236}">
                <a16:creationId xmlns:a16="http://schemas.microsoft.com/office/drawing/2014/main" id="{9CCF5A17-B3D8-D1C9-85C2-2C85B74E5D91}"/>
              </a:ext>
            </a:extLst>
          </p:cNvPr>
          <p:cNvCxnSpPr>
            <a:cxnSpLocks/>
          </p:cNvCxnSpPr>
          <p:nvPr/>
        </p:nvCxnSpPr>
        <p:spPr>
          <a:xfrm>
            <a:off x="4371763" y="3140075"/>
            <a:ext cx="0" cy="5715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809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4743AF-9AB4-DF68-4200-A655D403030E}"/>
              </a:ext>
            </a:extLst>
          </p:cNvPr>
          <p:cNvPicPr>
            <a:picLocks noChangeAspect="1"/>
          </p:cNvPicPr>
          <p:nvPr/>
        </p:nvPicPr>
        <p:blipFill>
          <a:blip r:embed="rId2">
            <a:alphaModFix amt="94000"/>
          </a:blip>
          <a:stretch>
            <a:fillRect/>
          </a:stretch>
        </p:blipFill>
        <p:spPr>
          <a:xfrm>
            <a:off x="0" y="-2976995"/>
            <a:ext cx="17484436" cy="9834995"/>
          </a:xfrm>
          <a:prstGeom prst="rect">
            <a:avLst/>
          </a:prstGeom>
        </p:spPr>
      </p:pic>
      <p:sp>
        <p:nvSpPr>
          <p:cNvPr id="7" name="Rectangle 6">
            <a:extLst>
              <a:ext uri="{FF2B5EF4-FFF2-40B4-BE49-F238E27FC236}">
                <a16:creationId xmlns:a16="http://schemas.microsoft.com/office/drawing/2014/main" id="{E5A7CFC4-4964-5F4B-C0AF-AB6F750FAD33}"/>
              </a:ext>
            </a:extLst>
          </p:cNvPr>
          <p:cNvSpPr/>
          <p:nvPr/>
        </p:nvSpPr>
        <p:spPr>
          <a:xfrm>
            <a:off x="0" y="2282825"/>
            <a:ext cx="12191999" cy="457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11" name="Content Placeholder 3">
            <a:extLst>
              <a:ext uri="{FF2B5EF4-FFF2-40B4-BE49-F238E27FC236}">
                <a16:creationId xmlns:a16="http://schemas.microsoft.com/office/drawing/2014/main" id="{3B44BCF8-64F9-C98F-40A0-0D5E93E5C50B}"/>
              </a:ext>
            </a:extLst>
          </p:cNvPr>
          <p:cNvSpPr txBox="1">
            <a:spLocks/>
          </p:cNvSpPr>
          <p:nvPr/>
        </p:nvSpPr>
        <p:spPr>
          <a:xfrm>
            <a:off x="581027" y="2854325"/>
            <a:ext cx="3256682" cy="3425825"/>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SzPct val="125000"/>
              <a:buFont typeface="Wingdings" pitchFamily="2" charset="2"/>
              <a:buChar char="§"/>
            </a:pPr>
            <a:r>
              <a:rPr lang="lv-LV" b="1"/>
              <a:t>Efektīvāka pārvaldība </a:t>
            </a:r>
            <a:r>
              <a:rPr lang="lv-LV"/>
              <a:t>un sabiedriskā pasūtījuma izpilde</a:t>
            </a:r>
          </a:p>
          <a:p>
            <a:pPr marL="285750" indent="-285750">
              <a:spcBef>
                <a:spcPts val="1200"/>
              </a:spcBef>
              <a:buSzPct val="125000"/>
              <a:buFont typeface="Wingdings" pitchFamily="2" charset="2"/>
              <a:buChar char="§"/>
            </a:pPr>
            <a:r>
              <a:rPr lang="lv-LV"/>
              <a:t>Vienota </a:t>
            </a:r>
            <a:r>
              <a:rPr lang="lv-LV" b="1"/>
              <a:t>vidēja termiņa darbības stratēģija</a:t>
            </a:r>
          </a:p>
          <a:p>
            <a:pPr marL="285750" indent="-285750">
              <a:spcBef>
                <a:spcPts val="1200"/>
              </a:spcBef>
              <a:buSzPct val="125000"/>
              <a:buFont typeface="Wingdings" pitchFamily="2" charset="2"/>
              <a:buChar char="§"/>
            </a:pPr>
            <a:r>
              <a:rPr lang="lv-LV"/>
              <a:t>Vienota </a:t>
            </a:r>
            <a:r>
              <a:rPr lang="lv-LV" b="1"/>
              <a:t>digitālā stratēģija</a:t>
            </a:r>
          </a:p>
          <a:p>
            <a:pPr marL="285750" indent="-285750">
              <a:spcBef>
                <a:spcPts val="1200"/>
              </a:spcBef>
              <a:buSzPct val="125000"/>
              <a:buFont typeface="Wingdings" pitchFamily="2" charset="2"/>
              <a:buChar char="§"/>
            </a:pPr>
            <a:endParaRPr lang="lv-LV"/>
          </a:p>
          <a:p>
            <a:pPr marL="285750" indent="-285750">
              <a:spcBef>
                <a:spcPts val="1200"/>
              </a:spcBef>
              <a:buSzPct val="125000"/>
              <a:buFont typeface="Wingdings" pitchFamily="2" charset="2"/>
              <a:buChar char="§"/>
            </a:pPr>
            <a:endParaRPr lang="lv-LV"/>
          </a:p>
        </p:txBody>
      </p:sp>
      <p:sp>
        <p:nvSpPr>
          <p:cNvPr id="12" name="Content Placeholder 3">
            <a:extLst>
              <a:ext uri="{FF2B5EF4-FFF2-40B4-BE49-F238E27FC236}">
                <a16:creationId xmlns:a16="http://schemas.microsoft.com/office/drawing/2014/main" id="{A1C51645-53E6-69DF-CD1C-D17720DFA8DA}"/>
              </a:ext>
            </a:extLst>
          </p:cNvPr>
          <p:cNvSpPr txBox="1">
            <a:spLocks/>
          </p:cNvSpPr>
          <p:nvPr/>
        </p:nvSpPr>
        <p:spPr>
          <a:xfrm>
            <a:off x="8128000" y="2854325"/>
            <a:ext cx="2901950" cy="3425825"/>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SzPct val="125000"/>
              <a:buFont typeface="Wingdings" pitchFamily="2" charset="2"/>
              <a:buChar char="§"/>
            </a:pPr>
            <a:r>
              <a:rPr lang="lv-LV" b="1"/>
              <a:t>Atvieglota sadarbība </a:t>
            </a:r>
            <a:r>
              <a:rPr lang="lv-LV"/>
              <a:t>dažādu satura kopprojektu veidošanā</a:t>
            </a:r>
          </a:p>
          <a:p>
            <a:pPr marL="285750" indent="-285750">
              <a:spcBef>
                <a:spcPts val="1200"/>
              </a:spcBef>
              <a:buSzPct val="125000"/>
              <a:buFont typeface="Wingdings" pitchFamily="2" charset="2"/>
              <a:buChar char="§"/>
            </a:pPr>
            <a:r>
              <a:rPr lang="lv-LV"/>
              <a:t>Iespēja veidot vienotu un centralizētu IT programmu atbalstu</a:t>
            </a:r>
          </a:p>
        </p:txBody>
      </p:sp>
      <p:sp>
        <p:nvSpPr>
          <p:cNvPr id="21" name="Content Placeholder 3">
            <a:extLst>
              <a:ext uri="{FF2B5EF4-FFF2-40B4-BE49-F238E27FC236}">
                <a16:creationId xmlns:a16="http://schemas.microsoft.com/office/drawing/2014/main" id="{3695B338-7542-4DAB-116E-E88506B2DC9F}"/>
              </a:ext>
            </a:extLst>
          </p:cNvPr>
          <p:cNvSpPr txBox="1">
            <a:spLocks/>
          </p:cNvSpPr>
          <p:nvPr/>
        </p:nvSpPr>
        <p:spPr>
          <a:xfrm>
            <a:off x="4641850" y="2854325"/>
            <a:ext cx="2905125" cy="3425825"/>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SzPct val="125000"/>
              <a:buFont typeface="Wingdings" pitchFamily="2" charset="2"/>
              <a:buChar char="§"/>
            </a:pPr>
            <a:r>
              <a:rPr lang="lv-LV" b="1"/>
              <a:t>Samazināts administratīvais </a:t>
            </a:r>
            <a:br>
              <a:rPr lang="lv-LV" b="1"/>
            </a:br>
            <a:r>
              <a:rPr lang="lv-LV" b="1"/>
              <a:t>slogs </a:t>
            </a:r>
            <a:r>
              <a:rPr lang="lv-LV"/>
              <a:t>– centralizētas administratīvā atbalsta funkcijas, vienots budžets un sabiedriskais pasūtījums</a:t>
            </a:r>
          </a:p>
        </p:txBody>
      </p:sp>
      <p:sp>
        <p:nvSpPr>
          <p:cNvPr id="24" name="Content Placeholder 2">
            <a:extLst>
              <a:ext uri="{FF2B5EF4-FFF2-40B4-BE49-F238E27FC236}">
                <a16:creationId xmlns:a16="http://schemas.microsoft.com/office/drawing/2014/main" id="{6DA995C3-B820-457D-86C4-D264DC925E38}"/>
              </a:ext>
            </a:extLst>
          </p:cNvPr>
          <p:cNvSpPr>
            <a:spLocks noGrp="1"/>
          </p:cNvSpPr>
          <p:nvPr>
            <p:ph idx="16"/>
          </p:nvPr>
        </p:nvSpPr>
        <p:spPr>
          <a:xfrm>
            <a:off x="585789" y="571499"/>
            <a:ext cx="8102600" cy="1021773"/>
          </a:xfrm>
        </p:spPr>
        <p:txBody>
          <a:bodyPr/>
          <a:lstStyle/>
          <a:p>
            <a:r>
              <a:rPr lang="lv-LV"/>
              <a:t>SABIEDRISKO MEDIJU </a:t>
            </a:r>
            <a:r>
              <a:rPr lang="lv-LV" b="1"/>
              <a:t>APVIENOŠANAS IEGUVUMI:</a:t>
            </a:r>
          </a:p>
          <a:p>
            <a:endParaRPr lang="lv-LV"/>
          </a:p>
        </p:txBody>
      </p:sp>
    </p:spTree>
    <p:extLst>
      <p:ext uri="{BB962C8B-B14F-4D97-AF65-F5344CB8AC3E}">
        <p14:creationId xmlns:p14="http://schemas.microsoft.com/office/powerpoint/2010/main" val="2339600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4743AF-9AB4-DF68-4200-A655D403030E}"/>
              </a:ext>
            </a:extLst>
          </p:cNvPr>
          <p:cNvPicPr>
            <a:picLocks noChangeAspect="1"/>
          </p:cNvPicPr>
          <p:nvPr/>
        </p:nvPicPr>
        <p:blipFill>
          <a:blip r:embed="rId2">
            <a:alphaModFix amt="94000"/>
          </a:blip>
          <a:stretch>
            <a:fillRect/>
          </a:stretch>
        </p:blipFill>
        <p:spPr>
          <a:xfrm>
            <a:off x="0" y="0"/>
            <a:ext cx="17484436" cy="9834995"/>
          </a:xfrm>
          <a:prstGeom prst="rect">
            <a:avLst/>
          </a:prstGeom>
        </p:spPr>
      </p:pic>
      <p:sp>
        <p:nvSpPr>
          <p:cNvPr id="7" name="Rectangle 6">
            <a:extLst>
              <a:ext uri="{FF2B5EF4-FFF2-40B4-BE49-F238E27FC236}">
                <a16:creationId xmlns:a16="http://schemas.microsoft.com/office/drawing/2014/main" id="{E5A7CFC4-4964-5F4B-C0AF-AB6F750FAD33}"/>
              </a:ext>
            </a:extLst>
          </p:cNvPr>
          <p:cNvSpPr/>
          <p:nvPr/>
        </p:nvSpPr>
        <p:spPr>
          <a:xfrm>
            <a:off x="0" y="1711325"/>
            <a:ext cx="12191999" cy="5146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11" name="Content Placeholder 3">
            <a:extLst>
              <a:ext uri="{FF2B5EF4-FFF2-40B4-BE49-F238E27FC236}">
                <a16:creationId xmlns:a16="http://schemas.microsoft.com/office/drawing/2014/main" id="{3B44BCF8-64F9-C98F-40A0-0D5E93E5C50B}"/>
              </a:ext>
            </a:extLst>
          </p:cNvPr>
          <p:cNvSpPr txBox="1">
            <a:spLocks/>
          </p:cNvSpPr>
          <p:nvPr/>
        </p:nvSpPr>
        <p:spPr>
          <a:xfrm>
            <a:off x="581027" y="2284412"/>
            <a:ext cx="5222873" cy="3425825"/>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SzPct val="125000"/>
              <a:buFont typeface="Wingdings" pitchFamily="2" charset="2"/>
              <a:buChar char="§"/>
            </a:pPr>
            <a:r>
              <a:rPr lang="lv-LV"/>
              <a:t>Svarīgi apvienot 100 gadīgā radio, </a:t>
            </a:r>
            <a:br>
              <a:rPr lang="lv-LV"/>
            </a:br>
            <a:r>
              <a:rPr lang="lv-LV"/>
              <a:t>70 gadīgās televīzijas un 10 gadīgā interneta portāla </a:t>
            </a:r>
            <a:r>
              <a:rPr lang="lv-LV" b="1"/>
              <a:t>unikālo pieredzi, pakalpojumus, cilvēku spējas </a:t>
            </a:r>
            <a:r>
              <a:rPr lang="lv-LV"/>
              <a:t>un </a:t>
            </a:r>
            <a:r>
              <a:rPr lang="lv-LV" b="1"/>
              <a:t>talantus</a:t>
            </a:r>
            <a:r>
              <a:rPr lang="lv-LV"/>
              <a:t>, lai jēgpilni attīstītos digitālajā vidē un līdzsvaroti ietekmētu visas mediju nozares dzīvotspēju un attīstību Latvijā.</a:t>
            </a:r>
          </a:p>
          <a:p>
            <a:pPr marL="285750" indent="-285750">
              <a:spcBef>
                <a:spcPts val="1200"/>
              </a:spcBef>
              <a:buSzPct val="125000"/>
              <a:buFont typeface="Wingdings" pitchFamily="2" charset="2"/>
              <a:buChar char="§"/>
            </a:pPr>
            <a:r>
              <a:rPr lang="lv-LV"/>
              <a:t>Sabiedrisko mediju unikālā loma </a:t>
            </a:r>
            <a:br>
              <a:rPr lang="lv-LV"/>
            </a:br>
            <a:r>
              <a:rPr lang="lv-LV"/>
              <a:t>un daudzveidīgie uzdevumi demokrātiskā </a:t>
            </a:r>
            <a:br>
              <a:rPr lang="lv-LV"/>
            </a:br>
            <a:r>
              <a:rPr lang="lv-LV"/>
              <a:t>un nacionālā valstī.</a:t>
            </a:r>
          </a:p>
          <a:p>
            <a:pPr marL="285750" indent="-285750">
              <a:spcBef>
                <a:spcPts val="1200"/>
              </a:spcBef>
              <a:buSzPct val="125000"/>
              <a:buFont typeface="Wingdings" pitchFamily="2" charset="2"/>
              <a:buChar char="§"/>
            </a:pPr>
            <a:endParaRPr lang="lv-LV"/>
          </a:p>
        </p:txBody>
      </p:sp>
      <p:sp>
        <p:nvSpPr>
          <p:cNvPr id="12" name="Content Placeholder 3">
            <a:extLst>
              <a:ext uri="{FF2B5EF4-FFF2-40B4-BE49-F238E27FC236}">
                <a16:creationId xmlns:a16="http://schemas.microsoft.com/office/drawing/2014/main" id="{A1C51645-53E6-69DF-CD1C-D17720DFA8DA}"/>
              </a:ext>
            </a:extLst>
          </p:cNvPr>
          <p:cNvSpPr txBox="1">
            <a:spLocks/>
          </p:cNvSpPr>
          <p:nvPr/>
        </p:nvSpPr>
        <p:spPr>
          <a:xfrm>
            <a:off x="6384925" y="2284412"/>
            <a:ext cx="5229225" cy="3425825"/>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SzPct val="125000"/>
              <a:buFont typeface="Wingdings" pitchFamily="2" charset="2"/>
              <a:buChar char="§"/>
            </a:pPr>
            <a:r>
              <a:rPr lang="lv-LV"/>
              <a:t>Apvienošana netiek veikta, lai samazinātu sabiedrisko mediju pakalpojumu klāstu un darbinieku skaitu.</a:t>
            </a:r>
          </a:p>
          <a:p>
            <a:pPr marL="285750" indent="-285750">
              <a:spcBef>
                <a:spcPts val="1200"/>
              </a:spcBef>
              <a:buSzPct val="125000"/>
              <a:buFont typeface="Wingdings" pitchFamily="2" charset="2"/>
              <a:buChar char="§"/>
            </a:pPr>
            <a:r>
              <a:rPr lang="lv-LV"/>
              <a:t>Nav jēgas no reformas, kuras rezultātā sabiedrisko mediju satura lietotāji izjūt satura daudzveidības vai kvalitātes samazinājumu. </a:t>
            </a:r>
          </a:p>
        </p:txBody>
      </p:sp>
      <p:sp>
        <p:nvSpPr>
          <p:cNvPr id="24" name="Content Placeholder 2">
            <a:extLst>
              <a:ext uri="{FF2B5EF4-FFF2-40B4-BE49-F238E27FC236}">
                <a16:creationId xmlns:a16="http://schemas.microsoft.com/office/drawing/2014/main" id="{6DA995C3-B820-457D-86C4-D264DC925E38}"/>
              </a:ext>
            </a:extLst>
          </p:cNvPr>
          <p:cNvSpPr>
            <a:spLocks noGrp="1"/>
          </p:cNvSpPr>
          <p:nvPr>
            <p:ph idx="16"/>
          </p:nvPr>
        </p:nvSpPr>
        <p:spPr>
          <a:xfrm>
            <a:off x="585789" y="571499"/>
            <a:ext cx="8102600" cy="1139826"/>
          </a:xfrm>
        </p:spPr>
        <p:txBody>
          <a:bodyPr/>
          <a:lstStyle/>
          <a:p>
            <a:r>
              <a:rPr lang="lv-LV" b="1"/>
              <a:t>SECINĀJUMI</a:t>
            </a:r>
          </a:p>
        </p:txBody>
      </p:sp>
    </p:spTree>
    <p:extLst>
      <p:ext uri="{BB962C8B-B14F-4D97-AF65-F5344CB8AC3E}">
        <p14:creationId xmlns:p14="http://schemas.microsoft.com/office/powerpoint/2010/main" val="3549597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8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4743AF-9AB4-DF68-4200-A655D403030E}"/>
              </a:ext>
            </a:extLst>
          </p:cNvPr>
          <p:cNvPicPr>
            <a:picLocks noChangeAspect="1"/>
          </p:cNvPicPr>
          <p:nvPr/>
        </p:nvPicPr>
        <p:blipFill>
          <a:blip r:embed="rId2">
            <a:alphaModFix amt="94000"/>
          </a:blip>
          <a:stretch>
            <a:fillRect/>
          </a:stretch>
        </p:blipFill>
        <p:spPr>
          <a:xfrm>
            <a:off x="0" y="-2976995"/>
            <a:ext cx="17484436" cy="9834995"/>
          </a:xfrm>
          <a:prstGeom prst="rect">
            <a:avLst/>
          </a:prstGeom>
        </p:spPr>
      </p:pic>
      <p:sp>
        <p:nvSpPr>
          <p:cNvPr id="7" name="Rectangle 6">
            <a:extLst>
              <a:ext uri="{FF2B5EF4-FFF2-40B4-BE49-F238E27FC236}">
                <a16:creationId xmlns:a16="http://schemas.microsoft.com/office/drawing/2014/main" id="{E5A7CFC4-4964-5F4B-C0AF-AB6F750FAD33}"/>
              </a:ext>
            </a:extLst>
          </p:cNvPr>
          <p:cNvSpPr/>
          <p:nvPr/>
        </p:nvSpPr>
        <p:spPr>
          <a:xfrm>
            <a:off x="0" y="1711325"/>
            <a:ext cx="12191999" cy="5146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24" name="Content Placeholder 2">
            <a:extLst>
              <a:ext uri="{FF2B5EF4-FFF2-40B4-BE49-F238E27FC236}">
                <a16:creationId xmlns:a16="http://schemas.microsoft.com/office/drawing/2014/main" id="{6DA995C3-B820-457D-86C4-D264DC925E38}"/>
              </a:ext>
            </a:extLst>
          </p:cNvPr>
          <p:cNvSpPr>
            <a:spLocks noGrp="1"/>
          </p:cNvSpPr>
          <p:nvPr>
            <p:ph idx="16"/>
          </p:nvPr>
        </p:nvSpPr>
        <p:spPr>
          <a:xfrm>
            <a:off x="585789" y="571499"/>
            <a:ext cx="8102600" cy="1139826"/>
          </a:xfrm>
        </p:spPr>
        <p:txBody>
          <a:bodyPr/>
          <a:lstStyle/>
          <a:p>
            <a:r>
              <a:rPr lang="lv-LV" b="1"/>
              <a:t>SECINĀJUMI</a:t>
            </a:r>
          </a:p>
        </p:txBody>
      </p:sp>
      <p:cxnSp>
        <p:nvCxnSpPr>
          <p:cNvPr id="2" name="Straight Connector 1">
            <a:extLst>
              <a:ext uri="{FF2B5EF4-FFF2-40B4-BE49-F238E27FC236}">
                <a16:creationId xmlns:a16="http://schemas.microsoft.com/office/drawing/2014/main" id="{75424693-E566-FA43-2119-A258A3C3C3DF}"/>
              </a:ext>
            </a:extLst>
          </p:cNvPr>
          <p:cNvCxnSpPr>
            <a:cxnSpLocks/>
          </p:cNvCxnSpPr>
          <p:nvPr/>
        </p:nvCxnSpPr>
        <p:spPr>
          <a:xfrm>
            <a:off x="581025" y="2841523"/>
            <a:ext cx="174307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24AC7FB-CE37-EE28-05C8-EFEF0BB88262}"/>
              </a:ext>
            </a:extLst>
          </p:cNvPr>
          <p:cNvCxnSpPr>
            <a:cxnSpLocks/>
          </p:cNvCxnSpPr>
          <p:nvPr/>
        </p:nvCxnSpPr>
        <p:spPr>
          <a:xfrm>
            <a:off x="6384925" y="2841523"/>
            <a:ext cx="174307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ABC4097-DE27-1254-BC87-6B403DBAA7CB}"/>
              </a:ext>
            </a:extLst>
          </p:cNvPr>
          <p:cNvSpPr txBox="1">
            <a:spLocks/>
          </p:cNvSpPr>
          <p:nvPr/>
        </p:nvSpPr>
        <p:spPr>
          <a:xfrm>
            <a:off x="598487" y="3155848"/>
            <a:ext cx="5205414" cy="1402063"/>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Sabiedrisko mediju apvienošana – grūta un smagnēja reforma</a:t>
            </a:r>
          </a:p>
        </p:txBody>
      </p:sp>
      <p:sp>
        <p:nvSpPr>
          <p:cNvPr id="5" name="Content Placeholder 3">
            <a:extLst>
              <a:ext uri="{FF2B5EF4-FFF2-40B4-BE49-F238E27FC236}">
                <a16:creationId xmlns:a16="http://schemas.microsoft.com/office/drawing/2014/main" id="{A0CEC6C1-3EFF-0DE5-6B45-922B7E635877}"/>
              </a:ext>
            </a:extLst>
          </p:cNvPr>
          <p:cNvSpPr txBox="1">
            <a:spLocks/>
          </p:cNvSpPr>
          <p:nvPr/>
        </p:nvSpPr>
        <p:spPr>
          <a:xfrm>
            <a:off x="6405560" y="3155848"/>
            <a:ext cx="5208589" cy="1400175"/>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Darbs 3 gadu garumā – </a:t>
            </a:r>
            <a:br>
              <a:rPr lang="lv-LV" sz="2100"/>
            </a:br>
            <a:r>
              <a:rPr lang="lv-LV" sz="2100"/>
              <a:t>meklēti un panākti kompromisi</a:t>
            </a:r>
          </a:p>
        </p:txBody>
      </p:sp>
      <p:cxnSp>
        <p:nvCxnSpPr>
          <p:cNvPr id="6" name="Straight Connector 5">
            <a:extLst>
              <a:ext uri="{FF2B5EF4-FFF2-40B4-BE49-F238E27FC236}">
                <a16:creationId xmlns:a16="http://schemas.microsoft.com/office/drawing/2014/main" id="{13C035BF-E8A4-9110-5E7E-ECF2D8D2E18B}"/>
              </a:ext>
            </a:extLst>
          </p:cNvPr>
          <p:cNvCxnSpPr>
            <a:cxnSpLocks/>
          </p:cNvCxnSpPr>
          <p:nvPr/>
        </p:nvCxnSpPr>
        <p:spPr>
          <a:xfrm>
            <a:off x="581025" y="4563762"/>
            <a:ext cx="174307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6B425D-4E93-ACE9-4592-71179B82E520}"/>
              </a:ext>
            </a:extLst>
          </p:cNvPr>
          <p:cNvCxnSpPr>
            <a:cxnSpLocks/>
          </p:cNvCxnSpPr>
          <p:nvPr/>
        </p:nvCxnSpPr>
        <p:spPr>
          <a:xfrm>
            <a:off x="6384925" y="4563762"/>
            <a:ext cx="174307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B226BFA5-F730-E1E8-9AA7-06A33F27802C}"/>
              </a:ext>
            </a:extLst>
          </p:cNvPr>
          <p:cNvSpPr txBox="1">
            <a:spLocks/>
          </p:cNvSpPr>
          <p:nvPr/>
        </p:nvSpPr>
        <p:spPr>
          <a:xfrm>
            <a:off x="598487" y="4878087"/>
            <a:ext cx="5205414" cy="1402063"/>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Tā ir Latvijai unikāla pieredze </a:t>
            </a:r>
          </a:p>
        </p:txBody>
      </p:sp>
      <p:sp>
        <p:nvSpPr>
          <p:cNvPr id="13" name="Content Placeholder 3">
            <a:extLst>
              <a:ext uri="{FF2B5EF4-FFF2-40B4-BE49-F238E27FC236}">
                <a16:creationId xmlns:a16="http://schemas.microsoft.com/office/drawing/2014/main" id="{748916C0-347B-8AED-137F-57468271E4B2}"/>
              </a:ext>
            </a:extLst>
          </p:cNvPr>
          <p:cNvSpPr txBox="1">
            <a:spLocks/>
          </p:cNvSpPr>
          <p:nvPr/>
        </p:nvSpPr>
        <p:spPr>
          <a:xfrm>
            <a:off x="6405560" y="4878087"/>
            <a:ext cx="5208589" cy="1400175"/>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Reforma finiša taisnē</a:t>
            </a:r>
            <a:endParaRPr lang="lv-LV" sz="2100" b="1"/>
          </a:p>
        </p:txBody>
      </p:sp>
    </p:spTree>
    <p:extLst>
      <p:ext uri="{BB962C8B-B14F-4D97-AF65-F5344CB8AC3E}">
        <p14:creationId xmlns:p14="http://schemas.microsoft.com/office/powerpoint/2010/main" val="3965498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4743AF-9AB4-DF68-4200-A655D403030E}"/>
              </a:ext>
            </a:extLst>
          </p:cNvPr>
          <p:cNvPicPr>
            <a:picLocks noChangeAspect="1"/>
          </p:cNvPicPr>
          <p:nvPr/>
        </p:nvPicPr>
        <p:blipFill>
          <a:blip r:embed="rId2">
            <a:alphaModFix amt="16000"/>
          </a:blip>
          <a:stretch>
            <a:fillRect/>
          </a:stretch>
        </p:blipFill>
        <p:spPr>
          <a:xfrm>
            <a:off x="0" y="0"/>
            <a:ext cx="12192000" cy="6858000"/>
          </a:xfrm>
          <a:prstGeom prst="rect">
            <a:avLst/>
          </a:prstGeom>
        </p:spPr>
      </p:pic>
      <p:sp>
        <p:nvSpPr>
          <p:cNvPr id="12" name="Content Placeholder 3">
            <a:extLst>
              <a:ext uri="{FF2B5EF4-FFF2-40B4-BE49-F238E27FC236}">
                <a16:creationId xmlns:a16="http://schemas.microsoft.com/office/drawing/2014/main" id="{A373404D-A42C-7A50-A974-836BB638644F}"/>
              </a:ext>
            </a:extLst>
          </p:cNvPr>
          <p:cNvSpPr txBox="1">
            <a:spLocks/>
          </p:cNvSpPr>
          <p:nvPr/>
        </p:nvSpPr>
        <p:spPr>
          <a:xfrm>
            <a:off x="3339193" y="3140075"/>
            <a:ext cx="6649449" cy="571500"/>
          </a:xfrm>
          <a:prstGeom prst="rect">
            <a:avLst/>
          </a:prstGeom>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3600" b="1">
                <a:solidFill>
                  <a:schemeClr val="bg1">
                    <a:alpha val="70000"/>
                  </a:schemeClr>
                </a:solidFill>
              </a:rPr>
              <a:t>Paldies par uzmanību!</a:t>
            </a:r>
          </a:p>
        </p:txBody>
      </p:sp>
      <p:cxnSp>
        <p:nvCxnSpPr>
          <p:cNvPr id="15" name="Straight Connector 14">
            <a:extLst>
              <a:ext uri="{FF2B5EF4-FFF2-40B4-BE49-F238E27FC236}">
                <a16:creationId xmlns:a16="http://schemas.microsoft.com/office/drawing/2014/main" id="{797294C7-1A48-6B45-F143-D72CACAC5BB2}"/>
              </a:ext>
            </a:extLst>
          </p:cNvPr>
          <p:cNvCxnSpPr>
            <a:cxnSpLocks/>
          </p:cNvCxnSpPr>
          <p:nvPr/>
        </p:nvCxnSpPr>
        <p:spPr>
          <a:xfrm>
            <a:off x="3069106" y="3140075"/>
            <a:ext cx="0" cy="5715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396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7D017320-2191-D5F9-53B4-7C3920A8D206}"/>
              </a:ext>
            </a:extLst>
          </p:cNvPr>
          <p:cNvPicPr>
            <a:picLocks noChangeAspect="1"/>
          </p:cNvPicPr>
          <p:nvPr/>
        </p:nvPicPr>
        <p:blipFill>
          <a:blip r:embed="rId2">
            <a:alphaModFix/>
          </a:blip>
          <a:stretch>
            <a:fillRect/>
          </a:stretch>
        </p:blipFill>
        <p:spPr>
          <a:xfrm rot="10800000">
            <a:off x="0" y="0"/>
            <a:ext cx="12192000" cy="6858000"/>
          </a:xfrm>
          <a:prstGeom prst="rect">
            <a:avLst/>
          </a:prstGeom>
        </p:spPr>
      </p:pic>
      <p:pic>
        <p:nvPicPr>
          <p:cNvPr id="54" name="Picture 53">
            <a:extLst>
              <a:ext uri="{FF2B5EF4-FFF2-40B4-BE49-F238E27FC236}">
                <a16:creationId xmlns:a16="http://schemas.microsoft.com/office/drawing/2014/main" id="{56D745A4-0DE8-2825-7A6D-4C4396E020A9}"/>
              </a:ext>
            </a:extLst>
          </p:cNvPr>
          <p:cNvPicPr>
            <a:picLocks noChangeAspect="1"/>
          </p:cNvPicPr>
          <p:nvPr/>
        </p:nvPicPr>
        <p:blipFill>
          <a:blip r:embed="rId3">
            <a:alphaModFix/>
          </a:blip>
          <a:stretch>
            <a:fillRect/>
          </a:stretch>
        </p:blipFill>
        <p:spPr>
          <a:xfrm>
            <a:off x="2921000" y="1413510"/>
            <a:ext cx="4318000" cy="2019300"/>
          </a:xfrm>
          <a:prstGeom prst="rect">
            <a:avLst/>
          </a:prstGeom>
        </p:spPr>
      </p:pic>
      <p:pic>
        <p:nvPicPr>
          <p:cNvPr id="39" name="Picture 38">
            <a:extLst>
              <a:ext uri="{FF2B5EF4-FFF2-40B4-BE49-F238E27FC236}">
                <a16:creationId xmlns:a16="http://schemas.microsoft.com/office/drawing/2014/main" id="{3557B811-4372-7E12-1862-6F063CA1C75D}"/>
              </a:ext>
            </a:extLst>
          </p:cNvPr>
          <p:cNvPicPr>
            <a:picLocks noChangeAspect="1"/>
          </p:cNvPicPr>
          <p:nvPr/>
        </p:nvPicPr>
        <p:blipFill>
          <a:blip r:embed="rId4"/>
          <a:stretch>
            <a:fillRect/>
          </a:stretch>
        </p:blipFill>
        <p:spPr>
          <a:xfrm>
            <a:off x="4678680" y="3721100"/>
            <a:ext cx="4419600" cy="2057400"/>
          </a:xfrm>
          <a:prstGeom prst="rect">
            <a:avLst/>
          </a:prstGeom>
        </p:spPr>
      </p:pic>
      <p:pic>
        <p:nvPicPr>
          <p:cNvPr id="53" name="Picture 52">
            <a:extLst>
              <a:ext uri="{FF2B5EF4-FFF2-40B4-BE49-F238E27FC236}">
                <a16:creationId xmlns:a16="http://schemas.microsoft.com/office/drawing/2014/main" id="{7EEDD9AF-CD64-458A-9151-668CBA0E95E6}"/>
              </a:ext>
            </a:extLst>
          </p:cNvPr>
          <p:cNvPicPr>
            <a:picLocks noChangeAspect="1"/>
          </p:cNvPicPr>
          <p:nvPr/>
        </p:nvPicPr>
        <p:blipFill>
          <a:blip r:embed="rId5">
            <a:alphaModFix amt="30000"/>
          </a:blip>
          <a:stretch>
            <a:fill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824196D4-69BF-5409-AB72-1DC75F53EAC7}"/>
              </a:ext>
            </a:extLst>
          </p:cNvPr>
          <p:cNvSpPr txBox="1">
            <a:spLocks/>
          </p:cNvSpPr>
          <p:nvPr/>
        </p:nvSpPr>
        <p:spPr>
          <a:xfrm>
            <a:off x="585789" y="1"/>
            <a:ext cx="9285286" cy="1143000"/>
          </a:xfrm>
          <a:prstGeom prst="rect">
            <a:avLst/>
          </a:prstGeom>
        </p:spPr>
        <p:txBody>
          <a:bodyPr vert="horz" wrap="square" lIns="0" tIns="0" rIns="0" bIns="0" rtlCol="0" anchor="ctr" anchorCtr="0">
            <a:noAutofit/>
          </a:bodyPr>
          <a:lstStyle>
            <a:lvl1pPr marL="0" indent="0" algn="l" defTabSz="914400" rtl="0" eaLnBrk="1" latinLnBrk="0" hangingPunct="1">
              <a:lnSpc>
                <a:spcPct val="100000"/>
              </a:lnSpc>
              <a:spcBef>
                <a:spcPts val="0"/>
              </a:spcBef>
              <a:spcAft>
                <a:spcPts val="0"/>
              </a:spcAft>
              <a:buFontTx/>
              <a:buNone/>
              <a:defRPr sz="1600" kern="1200" spc="200" baseline="0">
                <a:solidFill>
                  <a:schemeClr val="bg1">
                    <a:alpha val="70000"/>
                  </a:schemeClr>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KĀ MĒS SĀKĀM</a:t>
            </a:r>
          </a:p>
        </p:txBody>
      </p:sp>
      <p:cxnSp>
        <p:nvCxnSpPr>
          <p:cNvPr id="3" name="Straight Connector 2">
            <a:extLst>
              <a:ext uri="{FF2B5EF4-FFF2-40B4-BE49-F238E27FC236}">
                <a16:creationId xmlns:a16="http://schemas.microsoft.com/office/drawing/2014/main" id="{B9CAC820-E03D-BDBF-EC7E-99282A213570}"/>
              </a:ext>
            </a:extLst>
          </p:cNvPr>
          <p:cNvCxnSpPr>
            <a:cxnSpLocks/>
          </p:cNvCxnSpPr>
          <p:nvPr/>
        </p:nvCxnSpPr>
        <p:spPr>
          <a:xfrm>
            <a:off x="581025" y="861539"/>
            <a:ext cx="23241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495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072DEC-6249-AD9B-96D7-F5CA2BC11BFF}"/>
              </a:ext>
            </a:extLst>
          </p:cNvPr>
          <p:cNvPicPr>
            <a:picLocks noChangeAspect="1"/>
          </p:cNvPicPr>
          <p:nvPr/>
        </p:nvPicPr>
        <p:blipFill>
          <a:blip r:embed="rId2"/>
          <a:stretch>
            <a:fillRect/>
          </a:stretch>
        </p:blipFill>
        <p:spPr>
          <a:xfrm>
            <a:off x="0" y="0"/>
            <a:ext cx="12192000" cy="6858000"/>
          </a:xfrm>
          <a:prstGeom prst="rect">
            <a:avLst/>
          </a:prstGeom>
        </p:spPr>
      </p:pic>
      <p:pic>
        <p:nvPicPr>
          <p:cNvPr id="51" name="Picture 50">
            <a:extLst>
              <a:ext uri="{FF2B5EF4-FFF2-40B4-BE49-F238E27FC236}">
                <a16:creationId xmlns:a16="http://schemas.microsoft.com/office/drawing/2014/main" id="{7D017320-2191-D5F9-53B4-7C3920A8D206}"/>
              </a:ext>
            </a:extLst>
          </p:cNvPr>
          <p:cNvPicPr>
            <a:picLocks noChangeAspect="1"/>
          </p:cNvPicPr>
          <p:nvPr/>
        </p:nvPicPr>
        <p:blipFill>
          <a:blip r:embed="rId3"/>
          <a:stretch>
            <a:fillRect/>
          </a:stretch>
        </p:blipFill>
        <p:spPr>
          <a:xfrm rot="10800000">
            <a:off x="0" y="0"/>
            <a:ext cx="12192000" cy="6858000"/>
          </a:xfrm>
          <a:prstGeom prst="rect">
            <a:avLst/>
          </a:prstGeom>
        </p:spPr>
      </p:pic>
      <p:pic>
        <p:nvPicPr>
          <p:cNvPr id="54" name="Picture 53">
            <a:extLst>
              <a:ext uri="{FF2B5EF4-FFF2-40B4-BE49-F238E27FC236}">
                <a16:creationId xmlns:a16="http://schemas.microsoft.com/office/drawing/2014/main" id="{56D745A4-0DE8-2825-7A6D-4C4396E020A9}"/>
              </a:ext>
            </a:extLst>
          </p:cNvPr>
          <p:cNvPicPr>
            <a:picLocks noChangeAspect="1"/>
          </p:cNvPicPr>
          <p:nvPr/>
        </p:nvPicPr>
        <p:blipFill>
          <a:blip r:embed="rId4">
            <a:alphaModFix/>
          </a:blip>
          <a:stretch>
            <a:fillRect/>
          </a:stretch>
        </p:blipFill>
        <p:spPr>
          <a:xfrm>
            <a:off x="2921000" y="1413510"/>
            <a:ext cx="4318000" cy="2019300"/>
          </a:xfrm>
          <a:prstGeom prst="rect">
            <a:avLst/>
          </a:prstGeom>
        </p:spPr>
      </p:pic>
      <p:pic>
        <p:nvPicPr>
          <p:cNvPr id="39" name="Picture 38">
            <a:extLst>
              <a:ext uri="{FF2B5EF4-FFF2-40B4-BE49-F238E27FC236}">
                <a16:creationId xmlns:a16="http://schemas.microsoft.com/office/drawing/2014/main" id="{3557B811-4372-7E12-1862-6F063CA1C75D}"/>
              </a:ext>
            </a:extLst>
          </p:cNvPr>
          <p:cNvPicPr>
            <a:picLocks noChangeAspect="1"/>
          </p:cNvPicPr>
          <p:nvPr/>
        </p:nvPicPr>
        <p:blipFill>
          <a:blip r:embed="rId5"/>
          <a:stretch>
            <a:fillRect/>
          </a:stretch>
        </p:blipFill>
        <p:spPr>
          <a:xfrm>
            <a:off x="4678680" y="3721100"/>
            <a:ext cx="4419600" cy="2057400"/>
          </a:xfrm>
          <a:prstGeom prst="rect">
            <a:avLst/>
          </a:prstGeom>
        </p:spPr>
      </p:pic>
      <p:pic>
        <p:nvPicPr>
          <p:cNvPr id="53" name="Picture 52">
            <a:extLst>
              <a:ext uri="{FF2B5EF4-FFF2-40B4-BE49-F238E27FC236}">
                <a16:creationId xmlns:a16="http://schemas.microsoft.com/office/drawing/2014/main" id="{7EEDD9AF-CD64-458A-9151-668CBA0E95E6}"/>
              </a:ext>
            </a:extLst>
          </p:cNvPr>
          <p:cNvPicPr>
            <a:picLocks noChangeAspect="1"/>
          </p:cNvPicPr>
          <p:nvPr/>
        </p:nvPicPr>
        <p:blipFill>
          <a:blip r:embed="rId6">
            <a:alphaModFix/>
          </a:blip>
          <a:stretch>
            <a:fillRect/>
          </a:stretch>
        </p:blipFill>
        <p:spPr>
          <a:xfrm>
            <a:off x="0" y="0"/>
            <a:ext cx="12192000" cy="6858000"/>
          </a:xfrm>
          <a:prstGeom prst="rect">
            <a:avLst/>
          </a:prstGeom>
        </p:spPr>
      </p:pic>
      <p:sp>
        <p:nvSpPr>
          <p:cNvPr id="5" name="Content Placeholder 3">
            <a:extLst>
              <a:ext uri="{FF2B5EF4-FFF2-40B4-BE49-F238E27FC236}">
                <a16:creationId xmlns:a16="http://schemas.microsoft.com/office/drawing/2014/main" id="{A5612FF2-AB9C-602E-76ED-CC75D0FF5795}"/>
              </a:ext>
            </a:extLst>
          </p:cNvPr>
          <p:cNvSpPr txBox="1">
            <a:spLocks/>
          </p:cNvSpPr>
          <p:nvPr/>
        </p:nvSpPr>
        <p:spPr>
          <a:xfrm>
            <a:off x="1741487" y="2570162"/>
            <a:ext cx="9095846" cy="1711325"/>
          </a:xfrm>
          <a:prstGeom prst="rect">
            <a:avLst/>
          </a:prstGeom>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3600" b="1" dirty="0">
                <a:solidFill>
                  <a:schemeClr val="bg1">
                    <a:alpha val="70000"/>
                  </a:schemeClr>
                </a:solidFill>
              </a:rPr>
              <a:t>SEPLP sabiedrisko mediju apvienošanas koncepcijā vadīsies pēc 3 pamatprincipiem: </a:t>
            </a:r>
          </a:p>
        </p:txBody>
      </p:sp>
      <p:cxnSp>
        <p:nvCxnSpPr>
          <p:cNvPr id="6" name="Straight Connector 5">
            <a:extLst>
              <a:ext uri="{FF2B5EF4-FFF2-40B4-BE49-F238E27FC236}">
                <a16:creationId xmlns:a16="http://schemas.microsoft.com/office/drawing/2014/main" id="{A3317EDC-A591-11AC-D437-E2E9993C4E5C}"/>
              </a:ext>
            </a:extLst>
          </p:cNvPr>
          <p:cNvCxnSpPr>
            <a:cxnSpLocks/>
          </p:cNvCxnSpPr>
          <p:nvPr/>
        </p:nvCxnSpPr>
        <p:spPr>
          <a:xfrm>
            <a:off x="1471400" y="2569527"/>
            <a:ext cx="0" cy="17119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667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8AD2A6B-66E8-83C0-8938-043F7C59756D}"/>
              </a:ext>
            </a:extLst>
          </p:cNvPr>
          <p:cNvPicPr>
            <a:picLocks noChangeAspect="1"/>
          </p:cNvPicPr>
          <p:nvPr/>
        </p:nvPicPr>
        <p:blipFill>
          <a:blip r:embed="rId2"/>
          <a:stretch>
            <a:fillRect/>
          </a:stretch>
        </p:blipFill>
        <p:spPr>
          <a:xfrm>
            <a:off x="2436034" y="0"/>
            <a:ext cx="12192000" cy="6858000"/>
          </a:xfrm>
          <a:prstGeom prst="rect">
            <a:avLst/>
          </a:prstGeom>
        </p:spPr>
      </p:pic>
      <p:pic>
        <p:nvPicPr>
          <p:cNvPr id="2" name="Picture 1">
            <a:extLst>
              <a:ext uri="{FF2B5EF4-FFF2-40B4-BE49-F238E27FC236}">
                <a16:creationId xmlns:a16="http://schemas.microsoft.com/office/drawing/2014/main" id="{05F5618D-D122-2B3D-2A31-9F63273ABD20}"/>
              </a:ext>
            </a:extLst>
          </p:cNvPr>
          <p:cNvPicPr>
            <a:picLocks noChangeAspect="1"/>
          </p:cNvPicPr>
          <p:nvPr/>
        </p:nvPicPr>
        <p:blipFill>
          <a:blip r:embed="rId3">
            <a:alphaModFix amt="75000"/>
          </a:blip>
          <a:stretch>
            <a:fillRect/>
          </a:stretch>
        </p:blipFill>
        <p:spPr>
          <a:xfrm>
            <a:off x="0" y="-401924"/>
            <a:ext cx="12906531" cy="7259924"/>
          </a:xfrm>
          <a:prstGeom prst="rect">
            <a:avLst/>
          </a:prstGeom>
        </p:spPr>
      </p:pic>
      <p:sp>
        <p:nvSpPr>
          <p:cNvPr id="3" name="Rectangle 2">
            <a:extLst>
              <a:ext uri="{FF2B5EF4-FFF2-40B4-BE49-F238E27FC236}">
                <a16:creationId xmlns:a16="http://schemas.microsoft.com/office/drawing/2014/main" id="{46A4E3F4-30C3-6B48-FC67-D1B6ABD767E7}"/>
              </a:ext>
            </a:extLst>
          </p:cNvPr>
          <p:cNvSpPr/>
          <p:nvPr/>
        </p:nvSpPr>
        <p:spPr>
          <a:xfrm>
            <a:off x="1" y="0"/>
            <a:ext cx="6965950" cy="68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5" name="Content Placeholder 3">
            <a:extLst>
              <a:ext uri="{FF2B5EF4-FFF2-40B4-BE49-F238E27FC236}">
                <a16:creationId xmlns:a16="http://schemas.microsoft.com/office/drawing/2014/main" id="{A5612FF2-AB9C-602E-76ED-CC75D0FF5795}"/>
              </a:ext>
            </a:extLst>
          </p:cNvPr>
          <p:cNvSpPr txBox="1">
            <a:spLocks/>
          </p:cNvSpPr>
          <p:nvPr/>
        </p:nvSpPr>
        <p:spPr>
          <a:xfrm>
            <a:off x="1160463" y="570865"/>
            <a:ext cx="5224462" cy="1140460"/>
          </a:xfrm>
          <a:prstGeom prst="rect">
            <a:avLst/>
          </a:prstGeom>
        </p:spPr>
        <p:txBody>
          <a:bodyPr lIns="0" tIns="0" rIns="0" bIns="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dirty="0">
                <a:solidFill>
                  <a:schemeClr val="tx2"/>
                </a:solidFill>
              </a:rPr>
              <a:t>SEPLP sabiedrisko mediju apvienošanas koncepcijā vadīsies pēc 3 pamatprincipiem: </a:t>
            </a:r>
          </a:p>
        </p:txBody>
      </p:sp>
      <p:cxnSp>
        <p:nvCxnSpPr>
          <p:cNvPr id="6" name="Straight Connector 5">
            <a:extLst>
              <a:ext uri="{FF2B5EF4-FFF2-40B4-BE49-F238E27FC236}">
                <a16:creationId xmlns:a16="http://schemas.microsoft.com/office/drawing/2014/main" id="{A3317EDC-A591-11AC-D437-E2E9993C4E5C}"/>
              </a:ext>
            </a:extLst>
          </p:cNvPr>
          <p:cNvCxnSpPr>
            <a:cxnSpLocks/>
          </p:cNvCxnSpPr>
          <p:nvPr/>
        </p:nvCxnSpPr>
        <p:spPr>
          <a:xfrm>
            <a:off x="890375" y="570865"/>
            <a:ext cx="0" cy="114046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Attēls 4">
            <a:extLst>
              <a:ext uri="{FF2B5EF4-FFF2-40B4-BE49-F238E27FC236}">
                <a16:creationId xmlns:a16="http://schemas.microsoft.com/office/drawing/2014/main" id="{184857DA-E1CD-894C-74A1-94BB3FD317C4}"/>
              </a:ext>
            </a:extLst>
          </p:cNvPr>
          <p:cNvPicPr>
            <a:picLocks noChangeAspect="1"/>
          </p:cNvPicPr>
          <p:nvPr/>
        </p:nvPicPr>
        <p:blipFill>
          <a:blip r:embed="rId4">
            <a:alphaModFix amt="90000"/>
            <a:extLst>
              <a:ext uri="{28A0092B-C50C-407E-A947-70E740481C1C}">
                <a14:useLocalDpi xmlns:a14="http://schemas.microsoft.com/office/drawing/2010/main" val="0"/>
              </a:ext>
            </a:extLst>
          </a:blip>
          <a:stretch>
            <a:fillRect/>
          </a:stretch>
        </p:blipFill>
        <p:spPr>
          <a:xfrm>
            <a:off x="7546975" y="2299008"/>
            <a:ext cx="4067175" cy="2266642"/>
          </a:xfrm>
          <a:prstGeom prst="rect">
            <a:avLst/>
          </a:prstGeom>
          <a:ln w="19050">
            <a:solidFill>
              <a:schemeClr val="accent3">
                <a:lumMod val="60000"/>
                <a:lumOff val="40000"/>
              </a:schemeClr>
            </a:solidFill>
          </a:ln>
          <a:effectLst>
            <a:glow rad="98728">
              <a:schemeClr val="accent3">
                <a:lumMod val="50000"/>
                <a:alpha val="0"/>
              </a:schemeClr>
            </a:glow>
          </a:effectLst>
        </p:spPr>
      </p:pic>
      <p:grpSp>
        <p:nvGrpSpPr>
          <p:cNvPr id="8" name="Group 7">
            <a:extLst>
              <a:ext uri="{FF2B5EF4-FFF2-40B4-BE49-F238E27FC236}">
                <a16:creationId xmlns:a16="http://schemas.microsoft.com/office/drawing/2014/main" id="{774D5A52-B169-D468-B609-CB751B8AFB93}"/>
              </a:ext>
            </a:extLst>
          </p:cNvPr>
          <p:cNvGrpSpPr/>
          <p:nvPr/>
        </p:nvGrpSpPr>
        <p:grpSpPr>
          <a:xfrm>
            <a:off x="888634" y="2282825"/>
            <a:ext cx="5496291" cy="1252855"/>
            <a:chOff x="888634" y="2282825"/>
            <a:chExt cx="5496291" cy="1252855"/>
          </a:xfrm>
        </p:grpSpPr>
        <p:sp>
          <p:nvSpPr>
            <p:cNvPr id="9" name="Content Placeholder 3">
              <a:extLst>
                <a:ext uri="{FF2B5EF4-FFF2-40B4-BE49-F238E27FC236}">
                  <a16:creationId xmlns:a16="http://schemas.microsoft.com/office/drawing/2014/main" id="{995330E3-97B1-BC1C-56B4-01B996AE5365}"/>
                </a:ext>
              </a:extLst>
            </p:cNvPr>
            <p:cNvSpPr txBox="1">
              <a:spLocks/>
            </p:cNvSpPr>
            <p:nvPr/>
          </p:nvSpPr>
          <p:spPr>
            <a:xfrm>
              <a:off x="1498060" y="2282825"/>
              <a:ext cx="4886865" cy="1252855"/>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dirty="0"/>
                <a:t>Apvienošanas mērķis ir </a:t>
              </a:r>
              <a:r>
                <a:rPr lang="lv-LV" b="1" dirty="0"/>
                <a:t>izcilas kvalitātes saturs</a:t>
              </a:r>
              <a:r>
                <a:rPr lang="lv-LV" dirty="0"/>
                <a:t>, tāpēc pārvaldības struktūra un atbalsta funkcijas izriet </a:t>
              </a:r>
              <a:br>
                <a:rPr lang="lv-LV" dirty="0"/>
              </a:br>
              <a:r>
                <a:rPr lang="lv-LV" dirty="0"/>
                <a:t>no šī mērķa; </a:t>
              </a:r>
            </a:p>
            <a:p>
              <a:endParaRPr lang="lv-LV" dirty="0"/>
            </a:p>
          </p:txBody>
        </p:sp>
        <p:sp>
          <p:nvSpPr>
            <p:cNvPr id="10" name="Content Placeholder 3">
              <a:extLst>
                <a:ext uri="{FF2B5EF4-FFF2-40B4-BE49-F238E27FC236}">
                  <a16:creationId xmlns:a16="http://schemas.microsoft.com/office/drawing/2014/main" id="{4178CB40-B0AC-9410-F792-C859AD34CA7C}"/>
                </a:ext>
              </a:extLst>
            </p:cNvPr>
            <p:cNvSpPr txBox="1">
              <a:spLocks/>
            </p:cNvSpPr>
            <p:nvPr/>
          </p:nvSpPr>
          <p:spPr>
            <a:xfrm>
              <a:off x="888634" y="2282825"/>
              <a:ext cx="396000" cy="396000"/>
            </a:xfrm>
            <a:prstGeom prst="rect">
              <a:avLst/>
            </a:prstGeom>
            <a:solidFill>
              <a:schemeClr val="tx2"/>
            </a:solidFill>
          </p:spPr>
          <p:txBody>
            <a:bodyPr lIns="36000" tIns="0" rIns="0" bIns="3600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100" b="1">
                  <a:solidFill>
                    <a:schemeClr val="bg1"/>
                  </a:solidFill>
                </a:rPr>
                <a:t>1.</a:t>
              </a:r>
              <a:endParaRPr lang="lv-LV" sz="2100">
                <a:solidFill>
                  <a:schemeClr val="bg1"/>
                </a:solidFill>
              </a:endParaRPr>
            </a:p>
          </p:txBody>
        </p:sp>
      </p:grpSp>
      <p:grpSp>
        <p:nvGrpSpPr>
          <p:cNvPr id="11" name="Group 10">
            <a:extLst>
              <a:ext uri="{FF2B5EF4-FFF2-40B4-BE49-F238E27FC236}">
                <a16:creationId xmlns:a16="http://schemas.microsoft.com/office/drawing/2014/main" id="{60476AA3-CF62-60E4-FA8B-021DBCAE8A97}"/>
              </a:ext>
            </a:extLst>
          </p:cNvPr>
          <p:cNvGrpSpPr/>
          <p:nvPr/>
        </p:nvGrpSpPr>
        <p:grpSpPr>
          <a:xfrm>
            <a:off x="888634" y="3789041"/>
            <a:ext cx="5496291" cy="965840"/>
            <a:chOff x="888634" y="3789041"/>
            <a:chExt cx="5496291" cy="965840"/>
          </a:xfrm>
        </p:grpSpPr>
        <p:sp>
          <p:nvSpPr>
            <p:cNvPr id="12" name="Content Placeholder 3">
              <a:extLst>
                <a:ext uri="{FF2B5EF4-FFF2-40B4-BE49-F238E27FC236}">
                  <a16:creationId xmlns:a16="http://schemas.microsoft.com/office/drawing/2014/main" id="{D4C18C4C-1B01-82D9-1EE0-DB0A08AFE1BF}"/>
                </a:ext>
              </a:extLst>
            </p:cNvPr>
            <p:cNvSpPr txBox="1">
              <a:spLocks/>
            </p:cNvSpPr>
            <p:nvPr/>
          </p:nvSpPr>
          <p:spPr>
            <a:xfrm>
              <a:off x="888634" y="3816261"/>
              <a:ext cx="396000" cy="396000"/>
            </a:xfrm>
            <a:prstGeom prst="rect">
              <a:avLst/>
            </a:prstGeom>
            <a:solidFill>
              <a:schemeClr val="tx2"/>
            </a:solidFill>
          </p:spPr>
          <p:txBody>
            <a:bodyPr lIns="36000" tIns="0" rIns="0" bIns="3600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100" b="1">
                  <a:solidFill>
                    <a:schemeClr val="bg1"/>
                  </a:solidFill>
                </a:rPr>
                <a:t>2.</a:t>
              </a:r>
              <a:endParaRPr lang="lv-LV" sz="2100">
                <a:solidFill>
                  <a:schemeClr val="bg1"/>
                </a:solidFill>
              </a:endParaRPr>
            </a:p>
          </p:txBody>
        </p:sp>
        <p:sp>
          <p:nvSpPr>
            <p:cNvPr id="13" name="Content Placeholder 3">
              <a:extLst>
                <a:ext uri="{FF2B5EF4-FFF2-40B4-BE49-F238E27FC236}">
                  <a16:creationId xmlns:a16="http://schemas.microsoft.com/office/drawing/2014/main" id="{165EE74A-BC4B-F79A-BCC1-5E288E989264}"/>
                </a:ext>
              </a:extLst>
            </p:cNvPr>
            <p:cNvSpPr txBox="1">
              <a:spLocks/>
            </p:cNvSpPr>
            <p:nvPr/>
          </p:nvSpPr>
          <p:spPr>
            <a:xfrm>
              <a:off x="1498060" y="3789041"/>
              <a:ext cx="4886865" cy="965840"/>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b="1"/>
                <a:t>Finansējums</a:t>
              </a:r>
              <a:r>
                <a:rPr lang="lv-LV"/>
                <a:t> sabiedriskajiem medijiem sasniedz ES vidējo līmeni un ir </a:t>
              </a:r>
              <a:r>
                <a:rPr lang="lv-LV" b="1"/>
                <a:t>stabils, prognozējams un neatkarīgs</a:t>
              </a:r>
              <a:r>
                <a:rPr lang="lv-LV"/>
                <a:t>;</a:t>
              </a:r>
            </a:p>
          </p:txBody>
        </p:sp>
      </p:grpSp>
      <p:grpSp>
        <p:nvGrpSpPr>
          <p:cNvPr id="14" name="Group 13">
            <a:extLst>
              <a:ext uri="{FF2B5EF4-FFF2-40B4-BE49-F238E27FC236}">
                <a16:creationId xmlns:a16="http://schemas.microsoft.com/office/drawing/2014/main" id="{514A67F6-EACF-D56A-CF7E-9DC7D1A97856}"/>
              </a:ext>
            </a:extLst>
          </p:cNvPr>
          <p:cNvGrpSpPr/>
          <p:nvPr/>
        </p:nvGrpSpPr>
        <p:grpSpPr>
          <a:xfrm>
            <a:off x="888634" y="5013176"/>
            <a:ext cx="5496291" cy="1266974"/>
            <a:chOff x="888634" y="5013176"/>
            <a:chExt cx="5496291" cy="1266974"/>
          </a:xfrm>
        </p:grpSpPr>
        <p:sp>
          <p:nvSpPr>
            <p:cNvPr id="15" name="Content Placeholder 3">
              <a:extLst>
                <a:ext uri="{FF2B5EF4-FFF2-40B4-BE49-F238E27FC236}">
                  <a16:creationId xmlns:a16="http://schemas.microsoft.com/office/drawing/2014/main" id="{9B864250-C650-9BDB-6F3F-E400D3288B71}"/>
                </a:ext>
              </a:extLst>
            </p:cNvPr>
            <p:cNvSpPr txBox="1">
              <a:spLocks/>
            </p:cNvSpPr>
            <p:nvPr/>
          </p:nvSpPr>
          <p:spPr>
            <a:xfrm>
              <a:off x="888634" y="5023920"/>
              <a:ext cx="396000" cy="396000"/>
            </a:xfrm>
            <a:prstGeom prst="rect">
              <a:avLst/>
            </a:prstGeom>
            <a:solidFill>
              <a:schemeClr val="tx2"/>
            </a:solidFill>
          </p:spPr>
          <p:txBody>
            <a:bodyPr lIns="36000" tIns="0" rIns="0" bIns="36000"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100" b="1">
                  <a:solidFill>
                    <a:schemeClr val="bg1"/>
                  </a:solidFill>
                </a:rPr>
                <a:t>3.</a:t>
              </a:r>
              <a:endParaRPr lang="lv-LV" sz="2100">
                <a:solidFill>
                  <a:schemeClr val="bg1"/>
                </a:solidFill>
              </a:endParaRPr>
            </a:p>
          </p:txBody>
        </p:sp>
        <p:sp>
          <p:nvSpPr>
            <p:cNvPr id="16" name="Content Placeholder 3">
              <a:extLst>
                <a:ext uri="{FF2B5EF4-FFF2-40B4-BE49-F238E27FC236}">
                  <a16:creationId xmlns:a16="http://schemas.microsoft.com/office/drawing/2014/main" id="{E8B80B7F-7066-0174-E7D1-766969C3503F}"/>
                </a:ext>
              </a:extLst>
            </p:cNvPr>
            <p:cNvSpPr txBox="1">
              <a:spLocks/>
            </p:cNvSpPr>
            <p:nvPr/>
          </p:nvSpPr>
          <p:spPr>
            <a:xfrm>
              <a:off x="1498060" y="5013176"/>
              <a:ext cx="4886865" cy="1266974"/>
            </a:xfrm>
            <a:prstGeom prst="rect">
              <a:avLst/>
            </a:prstGeom>
          </p:spPr>
          <p:txBody>
            <a:bodyPr lIns="0" tIns="0" rIns="0" bIns="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b="1"/>
                <a:t>Modernas tehnoloģijas un infrastruktūra </a:t>
              </a:r>
              <a:r>
                <a:rPr lang="lv-LV"/>
                <a:t>ir vitāli svarīgas kvalitatīva satura sagatavošanai un efektīvai valsts līdzekļu izmantošanai.</a:t>
              </a:r>
            </a:p>
          </p:txBody>
        </p:sp>
      </p:grpSp>
    </p:spTree>
    <p:extLst>
      <p:ext uri="{BB962C8B-B14F-4D97-AF65-F5344CB8AC3E}">
        <p14:creationId xmlns:p14="http://schemas.microsoft.com/office/powerpoint/2010/main" val="1707804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9F89E1-8E70-B0B2-3367-32E5F3EEAB72}"/>
              </a:ext>
            </a:extLst>
          </p:cNvPr>
          <p:cNvPicPr>
            <a:picLocks noChangeAspect="1"/>
          </p:cNvPicPr>
          <p:nvPr/>
        </p:nvPicPr>
        <p:blipFill>
          <a:blip r:embed="rId2"/>
          <a:stretch>
            <a:fillRect/>
          </a:stretch>
        </p:blipFill>
        <p:spPr>
          <a:xfrm>
            <a:off x="-1" y="-1"/>
            <a:ext cx="17314530" cy="9739423"/>
          </a:xfrm>
          <a:prstGeom prst="rect">
            <a:avLst/>
          </a:prstGeom>
        </p:spPr>
      </p:pic>
      <p:sp>
        <p:nvSpPr>
          <p:cNvPr id="20" name="Content Placeholder 2">
            <a:extLst>
              <a:ext uri="{FF2B5EF4-FFF2-40B4-BE49-F238E27FC236}">
                <a16:creationId xmlns:a16="http://schemas.microsoft.com/office/drawing/2014/main" id="{C041746F-B6DB-E5FF-38F3-5CD7ACB9D19F}"/>
              </a:ext>
            </a:extLst>
          </p:cNvPr>
          <p:cNvSpPr>
            <a:spLocks noGrp="1"/>
          </p:cNvSpPr>
          <p:nvPr>
            <p:ph idx="16"/>
          </p:nvPr>
        </p:nvSpPr>
        <p:spPr>
          <a:xfrm>
            <a:off x="585789" y="571499"/>
            <a:ext cx="3363359" cy="2854325"/>
          </a:xfrm>
        </p:spPr>
        <p:txBody>
          <a:bodyPr/>
          <a:lstStyle/>
          <a:p>
            <a:r>
              <a:rPr lang="en-GB"/>
              <a:t>KĀ MĒS </a:t>
            </a:r>
            <a:r>
              <a:rPr lang="en-GB" b="1"/>
              <a:t>SĀKĀM</a:t>
            </a:r>
            <a:r>
              <a:rPr lang="en-GB"/>
              <a:t> </a:t>
            </a:r>
            <a:endParaRPr lang="en-LV"/>
          </a:p>
        </p:txBody>
      </p:sp>
      <p:sp>
        <p:nvSpPr>
          <p:cNvPr id="3" name="Rectangle 2">
            <a:extLst>
              <a:ext uri="{FF2B5EF4-FFF2-40B4-BE49-F238E27FC236}">
                <a16:creationId xmlns:a16="http://schemas.microsoft.com/office/drawing/2014/main" id="{4B78D1C8-9C10-3004-A135-0216C891B395}"/>
              </a:ext>
            </a:extLst>
          </p:cNvPr>
          <p:cNvSpPr/>
          <p:nvPr/>
        </p:nvSpPr>
        <p:spPr>
          <a:xfrm>
            <a:off x="3467100" y="0"/>
            <a:ext cx="8724900" cy="68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21" name="Content Placeholder 3">
            <a:extLst>
              <a:ext uri="{FF2B5EF4-FFF2-40B4-BE49-F238E27FC236}">
                <a16:creationId xmlns:a16="http://schemas.microsoft.com/office/drawing/2014/main" id="{C65A94B7-1BD1-1799-044F-B2273499EC61}"/>
              </a:ext>
            </a:extLst>
          </p:cNvPr>
          <p:cNvSpPr txBox="1">
            <a:spLocks/>
          </p:cNvSpPr>
          <p:nvPr/>
        </p:nvSpPr>
        <p:spPr>
          <a:xfrm>
            <a:off x="4641850" y="1711324"/>
            <a:ext cx="6972299" cy="3997325"/>
          </a:xfrm>
          <a:prstGeom prst="rect">
            <a:avLst/>
          </a:prstGeom>
        </p:spPr>
        <p:txBody>
          <a:bodyPr anchor="ctr"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Apvienotā sabiedriskā medija pamatprincips: saglabāts atsevišķu platformu – </a:t>
            </a:r>
            <a:r>
              <a:rPr lang="lv-LV" sz="2100" b="1"/>
              <a:t>radio, televīzija, interneta portāls</a:t>
            </a:r>
            <a:r>
              <a:rPr lang="lv-LV" sz="2100"/>
              <a:t> – dalījums, lai nodrošinātu satura un viedokļu daudzveidību. </a:t>
            </a:r>
            <a:endParaRPr lang="en-LV" sz="2100"/>
          </a:p>
          <a:p>
            <a:endParaRPr lang="en-LV" sz="2100"/>
          </a:p>
          <a:p>
            <a:r>
              <a:rPr lang="lv-LV" sz="2100"/>
              <a:t>7.02.2022. SEPLP Saeimas komisijai iesniedz </a:t>
            </a:r>
            <a:r>
              <a:rPr lang="lv-LV" sz="2100" b="1"/>
              <a:t>Koncepciju par apvienota sabiedriskā elektroniskā plašsaziņas līdzekļa izveidošanu un darbību, kā arī Koncepciju par sabiedrisko elektronisko plašsaziņas līdzekļu finansēšanas modeļa maiņu.</a:t>
            </a:r>
            <a:endParaRPr lang="lv-LV" sz="2100"/>
          </a:p>
        </p:txBody>
      </p:sp>
      <p:cxnSp>
        <p:nvCxnSpPr>
          <p:cNvPr id="22" name="Straight Connector 21">
            <a:extLst>
              <a:ext uri="{FF2B5EF4-FFF2-40B4-BE49-F238E27FC236}">
                <a16:creationId xmlns:a16="http://schemas.microsoft.com/office/drawing/2014/main" id="{DCEDAC64-F312-6120-8D48-84075A9AF822}"/>
              </a:ext>
            </a:extLst>
          </p:cNvPr>
          <p:cNvCxnSpPr>
            <a:cxnSpLocks/>
          </p:cNvCxnSpPr>
          <p:nvPr/>
        </p:nvCxnSpPr>
        <p:spPr>
          <a:xfrm>
            <a:off x="4368385" y="1711325"/>
            <a:ext cx="0" cy="399732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651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9F89E1-8E70-B0B2-3367-32E5F3EEAB72}"/>
              </a:ext>
            </a:extLst>
          </p:cNvPr>
          <p:cNvPicPr>
            <a:picLocks noChangeAspect="1"/>
          </p:cNvPicPr>
          <p:nvPr/>
        </p:nvPicPr>
        <p:blipFill>
          <a:blip r:embed="rId2"/>
          <a:stretch>
            <a:fillRect/>
          </a:stretch>
        </p:blipFill>
        <p:spPr>
          <a:xfrm>
            <a:off x="0" y="0"/>
            <a:ext cx="12180711" cy="6851650"/>
          </a:xfrm>
          <a:prstGeom prst="rect">
            <a:avLst/>
          </a:prstGeom>
        </p:spPr>
      </p:pic>
      <p:sp>
        <p:nvSpPr>
          <p:cNvPr id="20" name="Content Placeholder 2">
            <a:extLst>
              <a:ext uri="{FF2B5EF4-FFF2-40B4-BE49-F238E27FC236}">
                <a16:creationId xmlns:a16="http://schemas.microsoft.com/office/drawing/2014/main" id="{C041746F-B6DB-E5FF-38F3-5CD7ACB9D19F}"/>
              </a:ext>
            </a:extLst>
          </p:cNvPr>
          <p:cNvSpPr>
            <a:spLocks noGrp="1"/>
          </p:cNvSpPr>
          <p:nvPr>
            <p:ph idx="16"/>
          </p:nvPr>
        </p:nvSpPr>
        <p:spPr>
          <a:xfrm>
            <a:off x="585789" y="571499"/>
            <a:ext cx="4504371" cy="2854325"/>
          </a:xfrm>
        </p:spPr>
        <p:txBody>
          <a:bodyPr/>
          <a:lstStyle/>
          <a:p>
            <a:r>
              <a:rPr lang="en-GB"/>
              <a:t>KAS BIJA</a:t>
            </a:r>
            <a:br>
              <a:rPr lang="en-GB"/>
            </a:br>
            <a:r>
              <a:rPr lang="en-GB" b="1"/>
              <a:t>PIRMS MUMS</a:t>
            </a:r>
            <a:endParaRPr lang="en-LV" b="1"/>
          </a:p>
        </p:txBody>
      </p:sp>
      <p:sp>
        <p:nvSpPr>
          <p:cNvPr id="12" name="Rectangle 11">
            <a:extLst>
              <a:ext uri="{FF2B5EF4-FFF2-40B4-BE49-F238E27FC236}">
                <a16:creationId xmlns:a16="http://schemas.microsoft.com/office/drawing/2014/main" id="{01584AD5-3799-CA51-9EA4-CE1BA24E5855}"/>
              </a:ext>
            </a:extLst>
          </p:cNvPr>
          <p:cNvSpPr/>
          <p:nvPr/>
        </p:nvSpPr>
        <p:spPr>
          <a:xfrm>
            <a:off x="0" y="2282825"/>
            <a:ext cx="12192000" cy="4568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3" name="Content Placeholder 3">
            <a:extLst>
              <a:ext uri="{FF2B5EF4-FFF2-40B4-BE49-F238E27FC236}">
                <a16:creationId xmlns:a16="http://schemas.microsoft.com/office/drawing/2014/main" id="{FDC11659-EA82-B147-F684-09E099E32EC6}"/>
              </a:ext>
            </a:extLst>
          </p:cNvPr>
          <p:cNvSpPr txBox="1">
            <a:spLocks/>
          </p:cNvSpPr>
          <p:nvPr/>
        </p:nvSpPr>
        <p:spPr>
          <a:xfrm>
            <a:off x="598487" y="3171887"/>
            <a:ext cx="2868613" cy="571501"/>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2013. GADA</a:t>
            </a:r>
            <a:br>
              <a:rPr lang="lv-LV" sz="2100" b="1">
                <a:solidFill>
                  <a:schemeClr val="tx2"/>
                </a:solidFill>
              </a:rPr>
            </a:br>
            <a:r>
              <a:rPr lang="lv-LV" sz="2100" b="1">
                <a:solidFill>
                  <a:schemeClr val="tx2"/>
                </a:solidFill>
              </a:rPr>
              <a:t>7. JANVĀRĪ</a:t>
            </a:r>
          </a:p>
        </p:txBody>
      </p:sp>
      <p:cxnSp>
        <p:nvCxnSpPr>
          <p:cNvPr id="4" name="Straight Connector 3">
            <a:extLst>
              <a:ext uri="{FF2B5EF4-FFF2-40B4-BE49-F238E27FC236}">
                <a16:creationId xmlns:a16="http://schemas.microsoft.com/office/drawing/2014/main" id="{03D11661-3CA3-7A6B-1B67-DD67169E8281}"/>
              </a:ext>
            </a:extLst>
          </p:cNvPr>
          <p:cNvCxnSpPr>
            <a:cxnSpLocks/>
          </p:cNvCxnSpPr>
          <p:nvPr/>
        </p:nvCxnSpPr>
        <p:spPr>
          <a:xfrm>
            <a:off x="571466" y="3997325"/>
            <a:ext cx="1743075" cy="0"/>
          </a:xfrm>
          <a:prstGeom prst="line">
            <a:avLst/>
          </a:prstGeom>
          <a:ln w="19050">
            <a:solidFill>
              <a:srgbClr val="A22F42"/>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F94A39E8-098A-DE60-BE2F-2B9B15F95C52}"/>
              </a:ext>
            </a:extLst>
          </p:cNvPr>
          <p:cNvSpPr txBox="1">
            <a:spLocks/>
          </p:cNvSpPr>
          <p:nvPr/>
        </p:nvSpPr>
        <p:spPr>
          <a:xfrm>
            <a:off x="598487" y="4311650"/>
            <a:ext cx="2868613" cy="2746375"/>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NEPLP apstiprina Latvijas Sabiedriskā medija koncepciju.</a:t>
            </a:r>
          </a:p>
          <a:p>
            <a:endParaRPr lang="lv-LV" sz="2100"/>
          </a:p>
        </p:txBody>
      </p:sp>
      <p:sp>
        <p:nvSpPr>
          <p:cNvPr id="6" name="Content Placeholder 3">
            <a:extLst>
              <a:ext uri="{FF2B5EF4-FFF2-40B4-BE49-F238E27FC236}">
                <a16:creationId xmlns:a16="http://schemas.microsoft.com/office/drawing/2014/main" id="{A2E085B7-62F1-4086-784B-6383633FAEFD}"/>
              </a:ext>
            </a:extLst>
          </p:cNvPr>
          <p:cNvSpPr txBox="1">
            <a:spLocks/>
          </p:cNvSpPr>
          <p:nvPr/>
        </p:nvSpPr>
        <p:spPr>
          <a:xfrm>
            <a:off x="4640262" y="3171887"/>
            <a:ext cx="2906713" cy="571501"/>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2013. GADA</a:t>
            </a:r>
            <a:br>
              <a:rPr lang="lv-LV" sz="2100" b="1">
                <a:solidFill>
                  <a:schemeClr val="tx2"/>
                </a:solidFill>
              </a:rPr>
            </a:br>
            <a:r>
              <a:rPr lang="lv-LV" sz="2100" b="1">
                <a:solidFill>
                  <a:schemeClr val="tx2"/>
                </a:solidFill>
              </a:rPr>
              <a:t>28. MAIJĀ</a:t>
            </a:r>
          </a:p>
        </p:txBody>
      </p:sp>
      <p:cxnSp>
        <p:nvCxnSpPr>
          <p:cNvPr id="7" name="Straight Connector 6">
            <a:extLst>
              <a:ext uri="{FF2B5EF4-FFF2-40B4-BE49-F238E27FC236}">
                <a16:creationId xmlns:a16="http://schemas.microsoft.com/office/drawing/2014/main" id="{7DC26FAA-2DF1-0ED2-05A6-4A9AEAA96418}"/>
              </a:ext>
            </a:extLst>
          </p:cNvPr>
          <p:cNvCxnSpPr>
            <a:cxnSpLocks/>
          </p:cNvCxnSpPr>
          <p:nvPr/>
        </p:nvCxnSpPr>
        <p:spPr>
          <a:xfrm>
            <a:off x="4622032" y="3997325"/>
            <a:ext cx="1743075" cy="0"/>
          </a:xfrm>
          <a:prstGeom prst="line">
            <a:avLst/>
          </a:prstGeom>
          <a:ln w="19050">
            <a:solidFill>
              <a:srgbClr val="A22F42"/>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5E008B45-4878-1825-0A70-F4881FF29FA8}"/>
              </a:ext>
            </a:extLst>
          </p:cNvPr>
          <p:cNvSpPr txBox="1">
            <a:spLocks/>
          </p:cNvSpPr>
          <p:nvPr/>
        </p:nvSpPr>
        <p:spPr>
          <a:xfrm>
            <a:off x="4640262" y="4311650"/>
            <a:ext cx="2906713" cy="2854325"/>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NEPLP izstrādātā vienotā sabiedriskā medija koncepcija izskatīta Ministru kabineta sēdē.</a:t>
            </a:r>
          </a:p>
          <a:p>
            <a:endParaRPr lang="lv-LV" sz="2100"/>
          </a:p>
        </p:txBody>
      </p:sp>
      <p:sp>
        <p:nvSpPr>
          <p:cNvPr id="9" name="Content Placeholder 3">
            <a:extLst>
              <a:ext uri="{FF2B5EF4-FFF2-40B4-BE49-F238E27FC236}">
                <a16:creationId xmlns:a16="http://schemas.microsoft.com/office/drawing/2014/main" id="{D438A0DC-1DC0-37C8-E7E5-7696E303600B}"/>
              </a:ext>
            </a:extLst>
          </p:cNvPr>
          <p:cNvSpPr txBox="1">
            <a:spLocks/>
          </p:cNvSpPr>
          <p:nvPr/>
        </p:nvSpPr>
        <p:spPr>
          <a:xfrm>
            <a:off x="8706618" y="3171888"/>
            <a:ext cx="2906713" cy="457073"/>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2020. GADĀ</a:t>
            </a:r>
          </a:p>
        </p:txBody>
      </p:sp>
      <p:cxnSp>
        <p:nvCxnSpPr>
          <p:cNvPr id="10" name="Straight Connector 9">
            <a:extLst>
              <a:ext uri="{FF2B5EF4-FFF2-40B4-BE49-F238E27FC236}">
                <a16:creationId xmlns:a16="http://schemas.microsoft.com/office/drawing/2014/main" id="{F5B36AA9-82A5-25E4-DF06-B7DE7492198B}"/>
              </a:ext>
            </a:extLst>
          </p:cNvPr>
          <p:cNvCxnSpPr>
            <a:cxnSpLocks/>
          </p:cNvCxnSpPr>
          <p:nvPr/>
        </p:nvCxnSpPr>
        <p:spPr>
          <a:xfrm>
            <a:off x="8688388" y="3997325"/>
            <a:ext cx="1743075" cy="0"/>
          </a:xfrm>
          <a:prstGeom prst="line">
            <a:avLst/>
          </a:prstGeom>
          <a:ln w="19050">
            <a:solidFill>
              <a:srgbClr val="A22F42"/>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6A39FB7D-1956-7619-0F36-88BB55319C43}"/>
              </a:ext>
            </a:extLst>
          </p:cNvPr>
          <p:cNvSpPr txBox="1">
            <a:spLocks/>
          </p:cNvSpPr>
          <p:nvPr/>
        </p:nvSpPr>
        <p:spPr>
          <a:xfrm>
            <a:off x="8706618" y="4311651"/>
            <a:ext cx="2907532" cy="2282824"/>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dirty="0"/>
              <a:t>Tiek pieņemts SEPLP likums, jāīsteno uzdevums – izstrādāt 2 koncepcijas.</a:t>
            </a:r>
          </a:p>
        </p:txBody>
      </p:sp>
    </p:spTree>
    <p:extLst>
      <p:ext uri="{BB962C8B-B14F-4D97-AF65-F5344CB8AC3E}">
        <p14:creationId xmlns:p14="http://schemas.microsoft.com/office/powerpoint/2010/main" val="3763024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9F89E1-8E70-B0B2-3367-32E5F3EEAB72}"/>
              </a:ext>
            </a:extLst>
          </p:cNvPr>
          <p:cNvPicPr>
            <a:picLocks noChangeAspect="1"/>
          </p:cNvPicPr>
          <p:nvPr/>
        </p:nvPicPr>
        <p:blipFill>
          <a:blip r:embed="rId2"/>
          <a:stretch>
            <a:fillRect/>
          </a:stretch>
        </p:blipFill>
        <p:spPr>
          <a:xfrm>
            <a:off x="-1" y="-1361440"/>
            <a:ext cx="12180711" cy="6851650"/>
          </a:xfrm>
          <a:prstGeom prst="rect">
            <a:avLst/>
          </a:prstGeom>
        </p:spPr>
      </p:pic>
      <p:sp>
        <p:nvSpPr>
          <p:cNvPr id="20" name="Content Placeholder 2">
            <a:extLst>
              <a:ext uri="{FF2B5EF4-FFF2-40B4-BE49-F238E27FC236}">
                <a16:creationId xmlns:a16="http://schemas.microsoft.com/office/drawing/2014/main" id="{C041746F-B6DB-E5FF-38F3-5CD7ACB9D19F}"/>
              </a:ext>
            </a:extLst>
          </p:cNvPr>
          <p:cNvSpPr>
            <a:spLocks noGrp="1"/>
          </p:cNvSpPr>
          <p:nvPr>
            <p:ph idx="16"/>
          </p:nvPr>
        </p:nvSpPr>
        <p:spPr>
          <a:xfrm>
            <a:off x="585789" y="571499"/>
            <a:ext cx="3363359" cy="2854325"/>
          </a:xfrm>
        </p:spPr>
        <p:txBody>
          <a:bodyPr/>
          <a:lstStyle/>
          <a:p>
            <a:r>
              <a:rPr lang="en-GB"/>
              <a:t>KO ESAM</a:t>
            </a:r>
            <a:br>
              <a:rPr lang="en-GB"/>
            </a:br>
            <a:r>
              <a:rPr lang="en-GB" b="1"/>
              <a:t>PAVEIKUŠI</a:t>
            </a:r>
            <a:endParaRPr lang="en-LV" b="1"/>
          </a:p>
        </p:txBody>
      </p:sp>
      <p:sp>
        <p:nvSpPr>
          <p:cNvPr id="29" name="Rectangle 28">
            <a:extLst>
              <a:ext uri="{FF2B5EF4-FFF2-40B4-BE49-F238E27FC236}">
                <a16:creationId xmlns:a16="http://schemas.microsoft.com/office/drawing/2014/main" id="{77909F0E-C223-A636-20DC-C1745CA45536}"/>
              </a:ext>
            </a:extLst>
          </p:cNvPr>
          <p:cNvSpPr/>
          <p:nvPr/>
        </p:nvSpPr>
        <p:spPr>
          <a:xfrm>
            <a:off x="0" y="2282825"/>
            <a:ext cx="12192000" cy="4568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sp>
        <p:nvSpPr>
          <p:cNvPr id="14" name="Content Placeholder 3">
            <a:extLst>
              <a:ext uri="{FF2B5EF4-FFF2-40B4-BE49-F238E27FC236}">
                <a16:creationId xmlns:a16="http://schemas.microsoft.com/office/drawing/2014/main" id="{F56807E6-C760-B27E-2755-2E43CF249862}"/>
              </a:ext>
            </a:extLst>
          </p:cNvPr>
          <p:cNvSpPr txBox="1">
            <a:spLocks/>
          </p:cNvSpPr>
          <p:nvPr/>
        </p:nvSpPr>
        <p:spPr>
          <a:xfrm>
            <a:off x="598487" y="3171887"/>
            <a:ext cx="2868613" cy="571501"/>
          </a:xfrm>
          <a:prstGeom prst="rect">
            <a:avLst/>
          </a:prstGeom>
        </p:spPr>
        <p:txBody>
          <a:bodyPr lIns="0" tIns="0" rIns="0" bIns="0" anchor="t" anchorCtr="0"/>
          <a:lstStyle>
            <a:lvl1pPr marL="0" indent="0" algn="l" defTabSz="914400" rtl="0" eaLnBrk="1" latinLnBrk="0" hangingPunct="1">
              <a:lnSpc>
                <a:spcPct val="110000"/>
              </a:lnSpc>
              <a:spcBef>
                <a:spcPts val="0"/>
              </a:spcBef>
              <a:spcAft>
                <a:spcPts val="0"/>
              </a:spcAft>
              <a:buFont typeface="Arial" panose="020B0604020202020204" pitchFamily="34" charset="0"/>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2021./2022.</a:t>
            </a:r>
            <a:br>
              <a:rPr lang="lv-LV" sz="2100" b="1">
                <a:solidFill>
                  <a:schemeClr val="tx2"/>
                </a:solidFill>
              </a:rPr>
            </a:br>
            <a:r>
              <a:rPr lang="lv-LV" sz="2100" b="1">
                <a:solidFill>
                  <a:schemeClr val="tx2"/>
                </a:solidFill>
              </a:rPr>
              <a:t>GADĀ </a:t>
            </a:r>
          </a:p>
        </p:txBody>
      </p:sp>
      <p:cxnSp>
        <p:nvCxnSpPr>
          <p:cNvPr id="15" name="Straight Connector 14">
            <a:extLst>
              <a:ext uri="{FF2B5EF4-FFF2-40B4-BE49-F238E27FC236}">
                <a16:creationId xmlns:a16="http://schemas.microsoft.com/office/drawing/2014/main" id="{23499634-6AD4-4EED-95E2-C15370FCCBAC}"/>
              </a:ext>
            </a:extLst>
          </p:cNvPr>
          <p:cNvCxnSpPr>
            <a:cxnSpLocks/>
          </p:cNvCxnSpPr>
          <p:nvPr/>
        </p:nvCxnSpPr>
        <p:spPr>
          <a:xfrm>
            <a:off x="561306" y="3997325"/>
            <a:ext cx="1743075" cy="0"/>
          </a:xfrm>
          <a:prstGeom prst="line">
            <a:avLst/>
          </a:prstGeom>
          <a:ln w="19050">
            <a:solidFill>
              <a:srgbClr val="A22F42"/>
            </a:solidFill>
          </a:ln>
        </p:spPr>
        <p:style>
          <a:lnRef idx="1">
            <a:schemeClr val="accent1"/>
          </a:lnRef>
          <a:fillRef idx="0">
            <a:schemeClr val="accent1"/>
          </a:fillRef>
          <a:effectRef idx="0">
            <a:schemeClr val="accent1"/>
          </a:effectRef>
          <a:fontRef idx="minor">
            <a:schemeClr val="tx1"/>
          </a:fontRef>
        </p:style>
      </p:cxnSp>
      <p:sp>
        <p:nvSpPr>
          <p:cNvPr id="16" name="Content Placeholder 3">
            <a:extLst>
              <a:ext uri="{FF2B5EF4-FFF2-40B4-BE49-F238E27FC236}">
                <a16:creationId xmlns:a16="http://schemas.microsoft.com/office/drawing/2014/main" id="{878807D0-A241-0F99-51F7-C0B590A5BA95}"/>
              </a:ext>
            </a:extLst>
          </p:cNvPr>
          <p:cNvSpPr txBox="1">
            <a:spLocks/>
          </p:cNvSpPr>
          <p:nvPr/>
        </p:nvSpPr>
        <p:spPr>
          <a:xfrm>
            <a:off x="598488" y="4311650"/>
            <a:ext cx="2306638" cy="2746375"/>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dirty="0"/>
              <a:t>Izstrādātas abas koncepcijas.</a:t>
            </a:r>
          </a:p>
          <a:p>
            <a:endParaRPr lang="lv-LV" sz="2100" dirty="0"/>
          </a:p>
        </p:txBody>
      </p:sp>
      <p:sp>
        <p:nvSpPr>
          <p:cNvPr id="23" name="Content Placeholder 3">
            <a:extLst>
              <a:ext uri="{FF2B5EF4-FFF2-40B4-BE49-F238E27FC236}">
                <a16:creationId xmlns:a16="http://schemas.microsoft.com/office/drawing/2014/main" id="{86BB94FB-FD33-4A39-1E3C-C15CD3A8B03D}"/>
              </a:ext>
            </a:extLst>
          </p:cNvPr>
          <p:cNvSpPr txBox="1">
            <a:spLocks/>
          </p:cNvSpPr>
          <p:nvPr/>
        </p:nvSpPr>
        <p:spPr>
          <a:xfrm>
            <a:off x="4060825" y="3171887"/>
            <a:ext cx="2906713" cy="571501"/>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2023. GADA PAVASARĪ </a:t>
            </a:r>
          </a:p>
        </p:txBody>
      </p:sp>
      <p:cxnSp>
        <p:nvCxnSpPr>
          <p:cNvPr id="24" name="Straight Connector 23">
            <a:extLst>
              <a:ext uri="{FF2B5EF4-FFF2-40B4-BE49-F238E27FC236}">
                <a16:creationId xmlns:a16="http://schemas.microsoft.com/office/drawing/2014/main" id="{8F5DAA7F-6318-A91A-9644-9A92CAEE933B}"/>
              </a:ext>
            </a:extLst>
          </p:cNvPr>
          <p:cNvCxnSpPr>
            <a:cxnSpLocks/>
          </p:cNvCxnSpPr>
          <p:nvPr/>
        </p:nvCxnSpPr>
        <p:spPr>
          <a:xfrm>
            <a:off x="4042595" y="3997325"/>
            <a:ext cx="1743075" cy="0"/>
          </a:xfrm>
          <a:prstGeom prst="line">
            <a:avLst/>
          </a:prstGeom>
          <a:ln w="19050">
            <a:solidFill>
              <a:srgbClr val="A22F42"/>
            </a:solidFill>
          </a:ln>
        </p:spPr>
        <p:style>
          <a:lnRef idx="1">
            <a:schemeClr val="accent1"/>
          </a:lnRef>
          <a:fillRef idx="0">
            <a:schemeClr val="accent1"/>
          </a:fillRef>
          <a:effectRef idx="0">
            <a:schemeClr val="accent1"/>
          </a:effectRef>
          <a:fontRef idx="minor">
            <a:schemeClr val="tx1"/>
          </a:fontRef>
        </p:style>
      </p:cxnSp>
      <p:sp>
        <p:nvSpPr>
          <p:cNvPr id="25" name="Content Placeholder 3">
            <a:extLst>
              <a:ext uri="{FF2B5EF4-FFF2-40B4-BE49-F238E27FC236}">
                <a16:creationId xmlns:a16="http://schemas.microsoft.com/office/drawing/2014/main" id="{60BF42AE-502F-AC11-36B8-960D2C73B26C}"/>
              </a:ext>
            </a:extLst>
          </p:cNvPr>
          <p:cNvSpPr txBox="1">
            <a:spLocks/>
          </p:cNvSpPr>
          <p:nvPr/>
        </p:nvSpPr>
        <p:spPr>
          <a:xfrm>
            <a:off x="4060825" y="4311650"/>
            <a:ext cx="2906713" cy="2854325"/>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dirty="0"/>
              <a:t>Koncepcijas detalizācija, laika grafiks, finansēšanas modeļa maiņa.</a:t>
            </a:r>
          </a:p>
          <a:p>
            <a:endParaRPr lang="lv-LV" sz="2100" dirty="0"/>
          </a:p>
        </p:txBody>
      </p:sp>
      <p:sp>
        <p:nvSpPr>
          <p:cNvPr id="26" name="Content Placeholder 3">
            <a:extLst>
              <a:ext uri="{FF2B5EF4-FFF2-40B4-BE49-F238E27FC236}">
                <a16:creationId xmlns:a16="http://schemas.microsoft.com/office/drawing/2014/main" id="{EA431F1C-3143-025A-9689-16F430921F1A}"/>
              </a:ext>
            </a:extLst>
          </p:cNvPr>
          <p:cNvSpPr txBox="1">
            <a:spLocks/>
          </p:cNvSpPr>
          <p:nvPr/>
        </p:nvSpPr>
        <p:spPr>
          <a:xfrm>
            <a:off x="8100193" y="3171888"/>
            <a:ext cx="2906713" cy="457073"/>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solidFill>
                  <a:schemeClr val="tx2"/>
                </a:solidFill>
              </a:rPr>
              <a:t>2023. GADĀ </a:t>
            </a:r>
          </a:p>
        </p:txBody>
      </p:sp>
      <p:cxnSp>
        <p:nvCxnSpPr>
          <p:cNvPr id="27" name="Straight Connector 26">
            <a:extLst>
              <a:ext uri="{FF2B5EF4-FFF2-40B4-BE49-F238E27FC236}">
                <a16:creationId xmlns:a16="http://schemas.microsoft.com/office/drawing/2014/main" id="{922FCAEC-4F33-B1AC-BB4B-212F45BD8E41}"/>
              </a:ext>
            </a:extLst>
          </p:cNvPr>
          <p:cNvCxnSpPr>
            <a:cxnSpLocks/>
          </p:cNvCxnSpPr>
          <p:nvPr/>
        </p:nvCxnSpPr>
        <p:spPr>
          <a:xfrm>
            <a:off x="8081963" y="3997325"/>
            <a:ext cx="1743075" cy="0"/>
          </a:xfrm>
          <a:prstGeom prst="line">
            <a:avLst/>
          </a:prstGeom>
          <a:ln w="19050">
            <a:solidFill>
              <a:srgbClr val="A22F4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447C60D0-8E9F-105F-6ABC-110710C3A47F}"/>
              </a:ext>
            </a:extLst>
          </p:cNvPr>
          <p:cNvSpPr txBox="1">
            <a:spLocks/>
          </p:cNvSpPr>
          <p:nvPr/>
        </p:nvSpPr>
        <p:spPr>
          <a:xfrm>
            <a:off x="8100192" y="4311651"/>
            <a:ext cx="3660007" cy="2282824"/>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Ministru Kabinets un Saeima pieņem lēmumu par vēsturiski lielāko finansējuma palielinājumu sabiedriskajiem medijiem.</a:t>
            </a:r>
          </a:p>
        </p:txBody>
      </p:sp>
    </p:spTree>
    <p:extLst>
      <p:ext uri="{BB962C8B-B14F-4D97-AF65-F5344CB8AC3E}">
        <p14:creationId xmlns:p14="http://schemas.microsoft.com/office/powerpoint/2010/main" val="195949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3" grpId="0"/>
      <p:bldP spid="25" grpId="0"/>
      <p:bldP spid="26"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AF1D08-7D36-759D-FC6D-511D49DB5381}"/>
              </a:ext>
            </a:extLst>
          </p:cNvPr>
          <p:cNvPicPr>
            <a:picLocks noChangeAspect="1"/>
          </p:cNvPicPr>
          <p:nvPr/>
        </p:nvPicPr>
        <p:blipFill>
          <a:blip r:embed="rId2"/>
          <a:srcRect/>
          <a:stretch/>
        </p:blipFill>
        <p:spPr>
          <a:xfrm>
            <a:off x="0" y="-1"/>
            <a:ext cx="16076428" cy="9042991"/>
          </a:xfrm>
          <a:prstGeom prst="rect">
            <a:avLst/>
          </a:prstGeom>
        </p:spPr>
      </p:pic>
      <p:pic>
        <p:nvPicPr>
          <p:cNvPr id="18" name="Picture 17">
            <a:extLst>
              <a:ext uri="{FF2B5EF4-FFF2-40B4-BE49-F238E27FC236}">
                <a16:creationId xmlns:a16="http://schemas.microsoft.com/office/drawing/2014/main" id="{3B9F89E1-8E70-B0B2-3367-32E5F3EEAB72}"/>
              </a:ext>
            </a:extLst>
          </p:cNvPr>
          <p:cNvPicPr>
            <a:picLocks noChangeAspect="1"/>
          </p:cNvPicPr>
          <p:nvPr/>
        </p:nvPicPr>
        <p:blipFill>
          <a:blip r:embed="rId3">
            <a:alphaModFix amt="61000"/>
          </a:blip>
          <a:stretch>
            <a:fillRect/>
          </a:stretch>
        </p:blipFill>
        <p:spPr>
          <a:xfrm>
            <a:off x="0" y="0"/>
            <a:ext cx="12180711" cy="6851650"/>
          </a:xfrm>
          <a:prstGeom prst="rect">
            <a:avLst/>
          </a:prstGeom>
        </p:spPr>
      </p:pic>
      <p:sp>
        <p:nvSpPr>
          <p:cNvPr id="20" name="Content Placeholder 2">
            <a:extLst>
              <a:ext uri="{FF2B5EF4-FFF2-40B4-BE49-F238E27FC236}">
                <a16:creationId xmlns:a16="http://schemas.microsoft.com/office/drawing/2014/main" id="{C041746F-B6DB-E5FF-38F3-5CD7ACB9D19F}"/>
              </a:ext>
            </a:extLst>
          </p:cNvPr>
          <p:cNvSpPr>
            <a:spLocks noGrp="1"/>
          </p:cNvSpPr>
          <p:nvPr>
            <p:ph idx="16"/>
          </p:nvPr>
        </p:nvSpPr>
        <p:spPr>
          <a:xfrm>
            <a:off x="585789" y="571499"/>
            <a:ext cx="3363359" cy="2854325"/>
          </a:xfrm>
        </p:spPr>
        <p:txBody>
          <a:bodyPr/>
          <a:lstStyle/>
          <a:p>
            <a:r>
              <a:rPr lang="en-GB"/>
              <a:t>KAS VĒL </a:t>
            </a:r>
            <a:r>
              <a:rPr lang="en-GB" b="1"/>
              <a:t>DARĀMS</a:t>
            </a:r>
            <a:endParaRPr lang="en-LV" b="1"/>
          </a:p>
        </p:txBody>
      </p:sp>
      <p:sp>
        <p:nvSpPr>
          <p:cNvPr id="29" name="Rectangle 28">
            <a:extLst>
              <a:ext uri="{FF2B5EF4-FFF2-40B4-BE49-F238E27FC236}">
                <a16:creationId xmlns:a16="http://schemas.microsoft.com/office/drawing/2014/main" id="{77909F0E-C223-A636-20DC-C1745CA45536}"/>
              </a:ext>
            </a:extLst>
          </p:cNvPr>
          <p:cNvSpPr/>
          <p:nvPr/>
        </p:nvSpPr>
        <p:spPr>
          <a:xfrm>
            <a:off x="0" y="2282825"/>
            <a:ext cx="12192000" cy="457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LV">
                <a:noFill/>
              </a:rPr>
              <a:t>w</a:t>
            </a:r>
          </a:p>
        </p:txBody>
      </p:sp>
      <p:cxnSp>
        <p:nvCxnSpPr>
          <p:cNvPr id="7" name="Straight Connector 6">
            <a:extLst>
              <a:ext uri="{FF2B5EF4-FFF2-40B4-BE49-F238E27FC236}">
                <a16:creationId xmlns:a16="http://schemas.microsoft.com/office/drawing/2014/main" id="{1D1B2184-07C6-053E-16F0-D4EA3077BCE0}"/>
              </a:ext>
            </a:extLst>
          </p:cNvPr>
          <p:cNvCxnSpPr>
            <a:cxnSpLocks/>
          </p:cNvCxnSpPr>
          <p:nvPr/>
        </p:nvCxnSpPr>
        <p:spPr>
          <a:xfrm>
            <a:off x="581025" y="2870527"/>
            <a:ext cx="174307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7594874-5218-9634-8125-A81CFC8048B5}"/>
              </a:ext>
            </a:extLst>
          </p:cNvPr>
          <p:cNvCxnSpPr>
            <a:cxnSpLocks/>
          </p:cNvCxnSpPr>
          <p:nvPr/>
        </p:nvCxnSpPr>
        <p:spPr>
          <a:xfrm>
            <a:off x="6384925" y="2870527"/>
            <a:ext cx="174307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C36DFB5E-9FC3-885A-46F9-EAE0C706AF51}"/>
              </a:ext>
            </a:extLst>
          </p:cNvPr>
          <p:cNvSpPr txBox="1">
            <a:spLocks/>
          </p:cNvSpPr>
          <p:nvPr/>
        </p:nvSpPr>
        <p:spPr>
          <a:xfrm>
            <a:off x="598487" y="3184852"/>
            <a:ext cx="5205414" cy="1402063"/>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Kopš 2024. gada janvāra  – </a:t>
            </a:r>
            <a:br>
              <a:rPr lang="lv-LV" sz="2100"/>
            </a:br>
            <a:r>
              <a:rPr lang="lv-LV" sz="2100" b="1"/>
              <a:t>3 darba grupas</a:t>
            </a:r>
            <a:r>
              <a:rPr lang="lv-LV" sz="2100"/>
              <a:t> kopā ar sabiedrisko mediju darbiniekiem.</a:t>
            </a:r>
          </a:p>
        </p:txBody>
      </p:sp>
      <p:sp>
        <p:nvSpPr>
          <p:cNvPr id="10" name="Content Placeholder 3">
            <a:extLst>
              <a:ext uri="{FF2B5EF4-FFF2-40B4-BE49-F238E27FC236}">
                <a16:creationId xmlns:a16="http://schemas.microsoft.com/office/drawing/2014/main" id="{7650F23C-6750-922F-CCD0-26BCC6D1F911}"/>
              </a:ext>
            </a:extLst>
          </p:cNvPr>
          <p:cNvSpPr txBox="1">
            <a:spLocks/>
          </p:cNvSpPr>
          <p:nvPr/>
        </p:nvSpPr>
        <p:spPr>
          <a:xfrm>
            <a:off x="6405560" y="3184852"/>
            <a:ext cx="5208589" cy="1400175"/>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Regulāra </a:t>
            </a:r>
            <a:r>
              <a:rPr lang="lv-LV" sz="2100" b="1"/>
              <a:t>sadarbība ar valdēm un reorganizācijas procesa ārējiem konsultantiem.</a:t>
            </a:r>
          </a:p>
        </p:txBody>
      </p:sp>
      <p:cxnSp>
        <p:nvCxnSpPr>
          <p:cNvPr id="11" name="Straight Connector 10">
            <a:extLst>
              <a:ext uri="{FF2B5EF4-FFF2-40B4-BE49-F238E27FC236}">
                <a16:creationId xmlns:a16="http://schemas.microsoft.com/office/drawing/2014/main" id="{E944448F-CCA8-3E82-F011-4B69FDBA9C87}"/>
              </a:ext>
            </a:extLst>
          </p:cNvPr>
          <p:cNvCxnSpPr>
            <a:cxnSpLocks/>
          </p:cNvCxnSpPr>
          <p:nvPr/>
        </p:nvCxnSpPr>
        <p:spPr>
          <a:xfrm>
            <a:off x="581025" y="4850530"/>
            <a:ext cx="174307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3D102F-4D73-ECE0-7A52-D7D0D2B140F5}"/>
              </a:ext>
            </a:extLst>
          </p:cNvPr>
          <p:cNvSpPr txBox="1">
            <a:spLocks/>
          </p:cNvSpPr>
          <p:nvPr/>
        </p:nvSpPr>
        <p:spPr>
          <a:xfrm>
            <a:off x="598486" y="5164855"/>
            <a:ext cx="3231833" cy="1404000"/>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t>LSM valdes atlases konkurss. </a:t>
            </a:r>
            <a:r>
              <a:rPr lang="lv-LV" sz="2100"/>
              <a:t>Mērķis valdi apstiprināt novembrī.</a:t>
            </a:r>
          </a:p>
          <a:p>
            <a:endParaRPr lang="lv-LV" sz="2100"/>
          </a:p>
        </p:txBody>
      </p:sp>
      <p:cxnSp>
        <p:nvCxnSpPr>
          <p:cNvPr id="13" name="Straight Connector 12">
            <a:extLst>
              <a:ext uri="{FF2B5EF4-FFF2-40B4-BE49-F238E27FC236}">
                <a16:creationId xmlns:a16="http://schemas.microsoft.com/office/drawing/2014/main" id="{A4307B17-93F6-8F82-E6EB-E5540468A813}"/>
              </a:ext>
            </a:extLst>
          </p:cNvPr>
          <p:cNvCxnSpPr>
            <a:cxnSpLocks/>
          </p:cNvCxnSpPr>
          <p:nvPr/>
        </p:nvCxnSpPr>
        <p:spPr>
          <a:xfrm>
            <a:off x="4432617" y="4850530"/>
            <a:ext cx="174307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3">
            <a:extLst>
              <a:ext uri="{FF2B5EF4-FFF2-40B4-BE49-F238E27FC236}">
                <a16:creationId xmlns:a16="http://schemas.microsoft.com/office/drawing/2014/main" id="{8301CD03-9ACB-5586-C1D0-727A052DB681}"/>
              </a:ext>
            </a:extLst>
          </p:cNvPr>
          <p:cNvSpPr txBox="1">
            <a:spLocks/>
          </p:cNvSpPr>
          <p:nvPr/>
        </p:nvSpPr>
        <p:spPr>
          <a:xfrm>
            <a:off x="4450078" y="5164855"/>
            <a:ext cx="3178177" cy="1402063"/>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a:t>11. novembrī plānota </a:t>
            </a:r>
            <a:r>
              <a:rPr lang="lv-LV" sz="2100" b="1"/>
              <a:t>reorganizācijas līguma parakstīšana.</a:t>
            </a:r>
          </a:p>
        </p:txBody>
      </p:sp>
      <p:cxnSp>
        <p:nvCxnSpPr>
          <p:cNvPr id="19" name="Straight Connector 18">
            <a:extLst>
              <a:ext uri="{FF2B5EF4-FFF2-40B4-BE49-F238E27FC236}">
                <a16:creationId xmlns:a16="http://schemas.microsoft.com/office/drawing/2014/main" id="{D7488659-4C01-8FF1-AFFC-FA62A6126DA7}"/>
              </a:ext>
            </a:extLst>
          </p:cNvPr>
          <p:cNvCxnSpPr>
            <a:cxnSpLocks/>
          </p:cNvCxnSpPr>
          <p:nvPr/>
        </p:nvCxnSpPr>
        <p:spPr>
          <a:xfrm>
            <a:off x="8110539" y="4850530"/>
            <a:ext cx="174307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Content Placeholder 3">
            <a:extLst>
              <a:ext uri="{FF2B5EF4-FFF2-40B4-BE49-F238E27FC236}">
                <a16:creationId xmlns:a16="http://schemas.microsoft.com/office/drawing/2014/main" id="{719D8E68-BE0A-CFB1-0770-EA7DE2D43B66}"/>
              </a:ext>
            </a:extLst>
          </p:cNvPr>
          <p:cNvSpPr txBox="1">
            <a:spLocks/>
          </p:cNvSpPr>
          <p:nvPr/>
        </p:nvSpPr>
        <p:spPr>
          <a:xfrm>
            <a:off x="8128000" y="5164855"/>
            <a:ext cx="3779839" cy="1402063"/>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0"/>
              </a:spcAft>
              <a:buFontTx/>
              <a:buNone/>
              <a:defRPr sz="1800" kern="1200" baseline="0">
                <a:solidFill>
                  <a:schemeClr val="tx1"/>
                </a:solidFill>
                <a:latin typeface="Verdana" panose="020B0604030504040204" pitchFamily="34" charset="0"/>
                <a:ea typeface="+mn-ea"/>
                <a:cs typeface="+mn-cs"/>
              </a:defRPr>
            </a:lvl1pPr>
            <a:lvl2pPr marL="457200" indent="0" algn="l" defTabSz="914400" rtl="0" eaLnBrk="1" latinLnBrk="0" hangingPunct="1">
              <a:lnSpc>
                <a:spcPts val="21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ts val="21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ts val="21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100" b="1"/>
              <a:t>2025. gada janvārī plānota jaunā uzņēmuma reģistrācija.</a:t>
            </a:r>
          </a:p>
        </p:txBody>
      </p:sp>
    </p:spTree>
    <p:extLst>
      <p:ext uri="{BB962C8B-B14F-4D97-AF65-F5344CB8AC3E}">
        <p14:creationId xmlns:p14="http://schemas.microsoft.com/office/powerpoint/2010/main" val="367454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P spid="21" grpId="0"/>
    </p:bldLst>
  </p:timing>
</p:sld>
</file>

<file path=ppt/theme/theme1.xml><?xml version="1.0" encoding="utf-8"?>
<a:theme xmlns:a="http://schemas.openxmlformats.org/drawingml/2006/main" name="TITLE">
  <a:themeElements>
    <a:clrScheme name="seplp">
      <a:dk1>
        <a:srgbClr val="000000"/>
      </a:dk1>
      <a:lt1>
        <a:srgbClr val="FFFFFF"/>
      </a:lt1>
      <a:dk2>
        <a:srgbClr val="A22F41"/>
      </a:dk2>
      <a:lt2>
        <a:srgbClr val="1E0E3C"/>
      </a:lt2>
      <a:accent1>
        <a:srgbClr val="445981"/>
      </a:accent1>
      <a:accent2>
        <a:srgbClr val="000000"/>
      </a:accent2>
      <a:accent3>
        <a:srgbClr val="A12F41"/>
      </a:accent3>
      <a:accent4>
        <a:srgbClr val="FFFFFF"/>
      </a:accent4>
      <a:accent5>
        <a:srgbClr val="445A80"/>
      </a:accent5>
      <a:accent6>
        <a:srgbClr val="A12F4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ssionZero_PPT_template_29.05" id="{C137DCBD-9E35-AA46-AB40-C386B1111738}" vid="{3E55665D-FCFE-4C4A-9779-A743278446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TITLE</Template>
  <TotalTime>3437</TotalTime>
  <Words>1558</Words>
  <Application>Microsoft Office PowerPoint</Application>
  <PresentationFormat>Platekrāna</PresentationFormat>
  <Paragraphs>218</Paragraphs>
  <Slides>28</Slides>
  <Notes>0</Notes>
  <HiddenSlides>0</HiddenSlides>
  <MMClips>0</MMClips>
  <ScaleCrop>false</ScaleCrop>
  <HeadingPairs>
    <vt:vector size="6" baseType="variant">
      <vt:variant>
        <vt:lpstr>Lietotie fonti</vt:lpstr>
      </vt:variant>
      <vt:variant>
        <vt:i4>4</vt:i4>
      </vt:variant>
      <vt:variant>
        <vt:lpstr>Dizains</vt:lpstr>
      </vt:variant>
      <vt:variant>
        <vt:i4>1</vt:i4>
      </vt:variant>
      <vt:variant>
        <vt:lpstr>Slaidu virsraksti</vt:lpstr>
      </vt:variant>
      <vt:variant>
        <vt:i4>28</vt:i4>
      </vt:variant>
    </vt:vector>
  </HeadingPairs>
  <TitlesOfParts>
    <vt:vector size="33" baseType="lpstr">
      <vt:lpstr>Arial</vt:lpstr>
      <vt:lpstr>Calibri</vt:lpstr>
      <vt:lpstr>Verdana</vt:lpstr>
      <vt:lpstr>Wingdings</vt:lpstr>
      <vt:lpstr>TITLE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Sandra Baltruka</cp:lastModifiedBy>
  <cp:revision>82</cp:revision>
  <dcterms:created xsi:type="dcterms:W3CDTF">2020-09-11T12:35:11Z</dcterms:created>
  <dcterms:modified xsi:type="dcterms:W3CDTF">2024-09-25T14:53:33Z</dcterms:modified>
</cp:coreProperties>
</file>