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86" r:id="rId3"/>
    <p:sldId id="287" r:id="rId4"/>
    <p:sldId id="257" r:id="rId5"/>
    <p:sldId id="258" r:id="rId6"/>
    <p:sldId id="259" r:id="rId7"/>
    <p:sldId id="263" r:id="rId8"/>
    <p:sldId id="264" r:id="rId9"/>
    <p:sldId id="281" r:id="rId10"/>
    <p:sldId id="260" r:id="rId11"/>
    <p:sldId id="261" r:id="rId12"/>
    <p:sldId id="282" r:id="rId13"/>
    <p:sldId id="283" r:id="rId14"/>
    <p:sldId id="284" r:id="rId15"/>
    <p:sldId id="273" r:id="rId16"/>
    <p:sldId id="266" r:id="rId17"/>
    <p:sldId id="267" r:id="rId18"/>
    <p:sldId id="270" r:id="rId19"/>
    <p:sldId id="289" r:id="rId20"/>
    <p:sldId id="276" r:id="rId21"/>
    <p:sldId id="277" r:id="rId22"/>
    <p:sldId id="285" r:id="rId23"/>
    <p:sldId id="278" r:id="rId24"/>
    <p:sldId id="279" r:id="rId25"/>
    <p:sldId id="262" r:id="rId26"/>
    <p:sldId id="280" r:id="rId27"/>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94">
          <p15:clr>
            <a:srgbClr val="A4A3A4"/>
          </p15:clr>
        </p15:guide>
        <p15:guide id="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q+po36dgMN/+ow/0ywsd34Yip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p:cViewPr varScale="1">
        <p:scale>
          <a:sx n="79" d="100"/>
          <a:sy n="79" d="100"/>
        </p:scale>
        <p:origin x="821" y="77"/>
      </p:cViewPr>
      <p:guideLst>
        <p:guide orient="horz" pos="3994"/>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 name="Google Shape;75;p7:notes"/>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8: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1: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4" name="Google Shape;164;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1" name="Google Shape;171;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3: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7" name="Google Shape;177;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053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3: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7" name="Google Shape;177;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4: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84" name="Google Shape;184;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144000" marR="0" lvl="0" indent="-144000" algn="l" defTabSz="914400" rtl="0" eaLnBrk="1" fontAlgn="auto" latinLnBrk="0" hangingPunct="1">
              <a:lnSpc>
                <a:spcPct val="150000"/>
              </a:lnSpc>
              <a:spcBef>
                <a:spcPts val="360"/>
              </a:spcBef>
              <a:spcAft>
                <a:spcPts val="0"/>
              </a:spcAft>
              <a:buClr>
                <a:srgbClr val="000000"/>
              </a:buClr>
              <a:buSzPts val="1400"/>
              <a:buFont typeface="Arial" panose="020B0604020202020204" pitchFamily="34" charset="0"/>
              <a:buChar char="•"/>
              <a:tabLst/>
              <a:defRPr/>
            </a:pPr>
            <a:endParaRPr sz="1050" dirty="0"/>
          </a:p>
        </p:txBody>
      </p:sp>
      <p:sp>
        <p:nvSpPr>
          <p:cNvPr id="87" name="Google Shape;87;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524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1" name="Google Shape;81;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5: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90" name="Google Shape;190;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just" rtl="0">
              <a:lnSpc>
                <a:spcPct val="150000"/>
              </a:lnSpc>
              <a:spcBef>
                <a:spcPts val="360"/>
              </a:spcBef>
              <a:spcAft>
                <a:spcPts val="0"/>
              </a:spcAft>
              <a:buNone/>
            </a:pPr>
            <a:endParaRPr dirty="0">
              <a:latin typeface="+mn-lt"/>
            </a:endParaRPr>
          </a:p>
        </p:txBody>
      </p:sp>
      <p:sp>
        <p:nvSpPr>
          <p:cNvPr id="87" name="Google Shape;87;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54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 name="Google Shape;52;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 name="Google Shape;58;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 name="Google Shape;64;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 name="Google Shape;87;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 name="Google Shape;93;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27" descr="SMO_FONS.eps"/>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6" name="Google Shape;16;p27" descr="SMO_ZELTITAIS FONS.eps"/>
          <p:cNvPicPr preferRelativeResize="0"/>
          <p:nvPr/>
        </p:nvPicPr>
        <p:blipFill rotWithShape="1">
          <a:blip r:embed="rId3">
            <a:alphaModFix/>
          </a:blip>
          <a:srcRect/>
          <a:stretch/>
        </p:blipFill>
        <p:spPr>
          <a:xfrm>
            <a:off x="-31750" y="5994400"/>
            <a:ext cx="12223750" cy="863600"/>
          </a:xfrm>
          <a:prstGeom prst="rect">
            <a:avLst/>
          </a:prstGeom>
          <a:noFill/>
          <a:ln>
            <a:noFill/>
          </a:ln>
        </p:spPr>
      </p:pic>
      <p:pic>
        <p:nvPicPr>
          <p:cNvPr id="17" name="Google Shape;17;p27" descr="SMO_LOGO.eps"/>
          <p:cNvPicPr preferRelativeResize="0"/>
          <p:nvPr/>
        </p:nvPicPr>
        <p:blipFill rotWithShape="1">
          <a:blip r:embed="rId4">
            <a:alphaModFix/>
          </a:blip>
          <a:srcRect/>
          <a:stretch/>
        </p:blipFill>
        <p:spPr>
          <a:xfrm>
            <a:off x="-31750" y="317500"/>
            <a:ext cx="2984500" cy="863600"/>
          </a:xfrm>
          <a:prstGeom prst="rect">
            <a:avLst/>
          </a:prstGeom>
          <a:noFill/>
          <a:ln>
            <a:noFill/>
          </a:ln>
        </p:spPr>
      </p:pic>
      <p:sp>
        <p:nvSpPr>
          <p:cNvPr id="18" name="Google Shape;18;p27"/>
          <p:cNvSpPr txBox="1">
            <a:spLocks noGrp="1"/>
          </p:cNvSpPr>
          <p:nvPr>
            <p:ph type="ctrTitle"/>
          </p:nvPr>
        </p:nvSpPr>
        <p:spPr>
          <a:xfrm>
            <a:off x="2953280" y="1204266"/>
            <a:ext cx="8900054" cy="968846"/>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subTitle" idx="1"/>
          </p:nvPr>
        </p:nvSpPr>
        <p:spPr>
          <a:xfrm>
            <a:off x="2953279" y="2103966"/>
            <a:ext cx="7037388" cy="145720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1600"/>
              <a:buFont typeface="Arial"/>
              <a:buNone/>
              <a:defRPr>
                <a:solidFill>
                  <a:schemeClr val="lt1"/>
                </a:solidFill>
              </a:defRPr>
            </a:lvl1pPr>
            <a:lvl2pPr lvl="1" algn="ctr">
              <a:spcBef>
                <a:spcPts val="320"/>
              </a:spcBef>
              <a:spcAft>
                <a:spcPts val="0"/>
              </a:spcAft>
              <a:buClr>
                <a:srgbClr val="888888"/>
              </a:buClr>
              <a:buSzPts val="1600"/>
              <a:buFont typeface="Arial"/>
              <a:buNone/>
              <a:defRPr>
                <a:solidFill>
                  <a:srgbClr val="888888"/>
                </a:solidFill>
              </a:defRPr>
            </a:lvl2pPr>
            <a:lvl3pPr lvl="2" algn="ctr">
              <a:spcBef>
                <a:spcPts val="320"/>
              </a:spcBef>
              <a:spcAft>
                <a:spcPts val="0"/>
              </a:spcAft>
              <a:buClr>
                <a:srgbClr val="888888"/>
              </a:buClr>
              <a:buSzPts val="1600"/>
              <a:buFont typeface="Arial"/>
              <a:buNone/>
              <a:defRPr>
                <a:solidFill>
                  <a:srgbClr val="888888"/>
                </a:solidFill>
              </a:defRPr>
            </a:lvl3pPr>
            <a:lvl4pPr lvl="3" algn="ctr">
              <a:spcBef>
                <a:spcPts val="320"/>
              </a:spcBef>
              <a:spcAft>
                <a:spcPts val="0"/>
              </a:spcAft>
              <a:buClr>
                <a:srgbClr val="888888"/>
              </a:buClr>
              <a:buSzPts val="1600"/>
              <a:buFont typeface="Arial"/>
              <a:buNone/>
              <a:defRPr>
                <a:solidFill>
                  <a:srgbClr val="888888"/>
                </a:solidFill>
              </a:defRPr>
            </a:lvl4pPr>
            <a:lvl5pPr lvl="4" algn="ctr">
              <a:spcBef>
                <a:spcPts val="320"/>
              </a:spcBef>
              <a:spcAft>
                <a:spcPts val="0"/>
              </a:spcAft>
              <a:buClr>
                <a:srgbClr val="888888"/>
              </a:buClr>
              <a:buSzPts val="1600"/>
              <a:buFont typeface="Arial"/>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7"/>
          <p:cNvSpPr txBox="1">
            <a:spLocks noGrp="1"/>
          </p:cNvSpPr>
          <p:nvPr>
            <p:ph type="dt" idx="10"/>
          </p:nvPr>
        </p:nvSpPr>
        <p:spPr>
          <a:xfrm>
            <a:off x="8643938" y="6986588"/>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7"/>
          <p:cNvSpPr txBox="1">
            <a:spLocks noGrp="1"/>
          </p:cNvSpPr>
          <p:nvPr>
            <p:ph type="ftr" idx="11"/>
          </p:nvPr>
        </p:nvSpPr>
        <p:spPr>
          <a:xfrm>
            <a:off x="536575" y="6140450"/>
            <a:ext cx="3048000" cy="5810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27"/>
          <p:cNvSpPr txBox="1">
            <a:spLocks noGrp="1"/>
          </p:cNvSpPr>
          <p:nvPr>
            <p:ph type="sldNum" idx="12"/>
          </p:nvPr>
        </p:nvSpPr>
        <p:spPr>
          <a:xfrm>
            <a:off x="5708650" y="700246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mbria"/>
                <a:ea typeface="Cambria"/>
                <a:cs typeface="Cambria"/>
                <a:sym typeface="Cambria"/>
              </a:defRPr>
            </a:lvl1pPr>
            <a:lvl2pPr marL="0" marR="0" lvl="1" indent="0" algn="r">
              <a:spcBef>
                <a:spcPts val="0"/>
              </a:spcBef>
              <a:spcAft>
                <a:spcPts val="0"/>
              </a:spcAft>
              <a:buNone/>
              <a:defRPr sz="1200" b="0" i="0" u="none" strike="noStrike" cap="none">
                <a:solidFill>
                  <a:srgbClr val="888888"/>
                </a:solidFill>
                <a:latin typeface="Cambria"/>
                <a:ea typeface="Cambria"/>
                <a:cs typeface="Cambria"/>
                <a:sym typeface="Cambria"/>
              </a:defRPr>
            </a:lvl2pPr>
            <a:lvl3pPr marL="0" marR="0" lvl="2" indent="0" algn="r">
              <a:spcBef>
                <a:spcPts val="0"/>
              </a:spcBef>
              <a:spcAft>
                <a:spcPts val="0"/>
              </a:spcAft>
              <a:buNone/>
              <a:defRPr sz="1200" b="0" i="0" u="none" strike="noStrike" cap="none">
                <a:solidFill>
                  <a:srgbClr val="888888"/>
                </a:solidFill>
                <a:latin typeface="Cambria"/>
                <a:ea typeface="Cambria"/>
                <a:cs typeface="Cambria"/>
                <a:sym typeface="Cambria"/>
              </a:defRPr>
            </a:lvl3pPr>
            <a:lvl4pPr marL="0" marR="0" lvl="3" indent="0" algn="r">
              <a:spcBef>
                <a:spcPts val="0"/>
              </a:spcBef>
              <a:spcAft>
                <a:spcPts val="0"/>
              </a:spcAft>
              <a:buNone/>
              <a:defRPr sz="1200" b="0" i="0" u="none" strike="noStrike" cap="none">
                <a:solidFill>
                  <a:srgbClr val="888888"/>
                </a:solidFill>
                <a:latin typeface="Cambria"/>
                <a:ea typeface="Cambria"/>
                <a:cs typeface="Cambria"/>
                <a:sym typeface="Cambria"/>
              </a:defRPr>
            </a:lvl4pPr>
            <a:lvl5pPr marL="0" marR="0" lvl="4" indent="0" algn="r">
              <a:spcBef>
                <a:spcPts val="0"/>
              </a:spcBef>
              <a:spcAft>
                <a:spcPts val="0"/>
              </a:spcAft>
              <a:buNone/>
              <a:defRPr sz="1200" b="0" i="0" u="none" strike="noStrike" cap="none">
                <a:solidFill>
                  <a:srgbClr val="888888"/>
                </a:solidFill>
                <a:latin typeface="Cambria"/>
                <a:ea typeface="Cambria"/>
                <a:cs typeface="Cambria"/>
                <a:sym typeface="Cambria"/>
              </a:defRPr>
            </a:lvl5pPr>
            <a:lvl6pPr marL="0" marR="0" lvl="5" indent="0" algn="r">
              <a:spcBef>
                <a:spcPts val="0"/>
              </a:spcBef>
              <a:spcAft>
                <a:spcPts val="0"/>
              </a:spcAft>
              <a:buNone/>
              <a:defRPr sz="1200" b="0" i="0" u="none" strike="noStrike" cap="none">
                <a:solidFill>
                  <a:srgbClr val="888888"/>
                </a:solidFill>
                <a:latin typeface="Cambria"/>
                <a:ea typeface="Cambria"/>
                <a:cs typeface="Cambria"/>
                <a:sym typeface="Cambria"/>
              </a:defRPr>
            </a:lvl6pPr>
            <a:lvl7pPr marL="0" marR="0" lvl="6" indent="0" algn="r">
              <a:spcBef>
                <a:spcPts val="0"/>
              </a:spcBef>
              <a:spcAft>
                <a:spcPts val="0"/>
              </a:spcAft>
              <a:buNone/>
              <a:defRPr sz="1200" b="0" i="0" u="none" strike="noStrike" cap="none">
                <a:solidFill>
                  <a:srgbClr val="888888"/>
                </a:solidFill>
                <a:latin typeface="Cambria"/>
                <a:ea typeface="Cambria"/>
                <a:cs typeface="Cambria"/>
                <a:sym typeface="Cambria"/>
              </a:defRPr>
            </a:lvl7pPr>
            <a:lvl8pPr marL="0" marR="0" lvl="7" indent="0" algn="r">
              <a:spcBef>
                <a:spcPts val="0"/>
              </a:spcBef>
              <a:spcAft>
                <a:spcPts val="0"/>
              </a:spcAft>
              <a:buNone/>
              <a:defRPr sz="1200" b="0" i="0" u="none" strike="noStrike" cap="none">
                <a:solidFill>
                  <a:srgbClr val="888888"/>
                </a:solidFill>
                <a:latin typeface="Cambria"/>
                <a:ea typeface="Cambria"/>
                <a:cs typeface="Cambria"/>
                <a:sym typeface="Cambria"/>
              </a:defRPr>
            </a:lvl8pPr>
            <a:lvl9pPr marL="0" marR="0" lvl="8" indent="0" algn="r">
              <a:spcBef>
                <a:spcPts val="0"/>
              </a:spcBef>
              <a:spcAft>
                <a:spcPts val="0"/>
              </a:spcAft>
              <a:buNone/>
              <a:defRPr sz="12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lv-LV"/>
              <a:t>‹#›</a:t>
            </a:fld>
            <a:endParaRPr dirty="0"/>
          </a:p>
        </p:txBody>
      </p:sp>
      <p:pic>
        <p:nvPicPr>
          <p:cNvPr id="23" name="Google Shape;23;p27"/>
          <p:cNvPicPr preferRelativeResize="0"/>
          <p:nvPr/>
        </p:nvPicPr>
        <p:blipFill rotWithShape="1">
          <a:blip r:embed="rId5">
            <a:alphaModFix/>
          </a:blip>
          <a:srcRect/>
          <a:stretch/>
        </p:blipFill>
        <p:spPr>
          <a:xfrm>
            <a:off x="536575" y="5089241"/>
            <a:ext cx="1191528" cy="7332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3046119" y="1356431"/>
            <a:ext cx="8430918" cy="475838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Font typeface="Arial"/>
              <a:buNone/>
              <a:defRPr sz="1600" b="0" i="0">
                <a:solidFill>
                  <a:schemeClr val="dk1"/>
                </a:solidFill>
                <a:latin typeface="Arial"/>
                <a:ea typeface="Arial"/>
                <a:cs typeface="Arial"/>
                <a:sym typeface="Arial"/>
              </a:defRPr>
            </a:lvl1pPr>
            <a:lvl2pPr marL="914400" lvl="1" indent="-228600" algn="l">
              <a:lnSpc>
                <a:spcPct val="100000"/>
              </a:lnSpc>
              <a:spcBef>
                <a:spcPts val="0"/>
              </a:spcBef>
              <a:spcAft>
                <a:spcPts val="0"/>
              </a:spcAft>
              <a:buClr>
                <a:schemeClr val="dk1"/>
              </a:buClr>
              <a:buSzPts val="1600"/>
              <a:buFont typeface="Arial"/>
              <a:buNone/>
              <a:defRPr sz="1600" b="0" i="0">
                <a:solidFill>
                  <a:schemeClr val="dk1"/>
                </a:solidFill>
                <a:latin typeface="Arial"/>
                <a:ea typeface="Arial"/>
                <a:cs typeface="Arial"/>
                <a:sym typeface="Arial"/>
              </a:defRPr>
            </a:lvl2pPr>
            <a:lvl3pPr marL="1371600" lvl="2" indent="-228600" algn="l">
              <a:lnSpc>
                <a:spcPct val="100000"/>
              </a:lnSpc>
              <a:spcBef>
                <a:spcPts val="0"/>
              </a:spcBef>
              <a:spcAft>
                <a:spcPts val="0"/>
              </a:spcAft>
              <a:buClr>
                <a:schemeClr val="dk1"/>
              </a:buClr>
              <a:buSzPts val="1600"/>
              <a:buFont typeface="Arial"/>
              <a:buNone/>
              <a:defRPr sz="1600" b="0" i="0">
                <a:solidFill>
                  <a:schemeClr val="dk1"/>
                </a:solidFill>
                <a:latin typeface="Arial"/>
                <a:ea typeface="Arial"/>
                <a:cs typeface="Arial"/>
                <a:sym typeface="Arial"/>
              </a:defRPr>
            </a:lvl3pPr>
            <a:lvl4pPr marL="1828800" lvl="3" indent="-228600" algn="l">
              <a:lnSpc>
                <a:spcPct val="100000"/>
              </a:lnSpc>
              <a:spcBef>
                <a:spcPts val="0"/>
              </a:spcBef>
              <a:spcAft>
                <a:spcPts val="0"/>
              </a:spcAft>
              <a:buClr>
                <a:schemeClr val="dk1"/>
              </a:buClr>
              <a:buSzPts val="1600"/>
              <a:buFont typeface="Arial"/>
              <a:buNone/>
              <a:defRPr sz="1600" b="0" i="0">
                <a:solidFill>
                  <a:schemeClr val="dk1"/>
                </a:solidFill>
                <a:latin typeface="Arial"/>
                <a:ea typeface="Arial"/>
                <a:cs typeface="Arial"/>
                <a:sym typeface="Arial"/>
              </a:defRPr>
            </a:lvl4pPr>
            <a:lvl5pPr marL="2286000" lvl="4" indent="-228600" algn="l">
              <a:lnSpc>
                <a:spcPct val="100000"/>
              </a:lnSpc>
              <a:spcBef>
                <a:spcPts val="0"/>
              </a:spcBef>
              <a:spcAft>
                <a:spcPts val="0"/>
              </a:spcAft>
              <a:buClr>
                <a:schemeClr val="dk1"/>
              </a:buClr>
              <a:buSzPts val="1600"/>
              <a:buFont typeface="Arial"/>
              <a:buNone/>
              <a:defRPr sz="1600" b="0" i="0">
                <a:solidFill>
                  <a:schemeClr val="dk1"/>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 name="Google Shape;26;p28"/>
          <p:cNvSpPr txBox="1">
            <a:spLocks noGrp="1"/>
          </p:cNvSpPr>
          <p:nvPr>
            <p:ph type="body" idx="2"/>
          </p:nvPr>
        </p:nvSpPr>
        <p:spPr>
          <a:xfrm>
            <a:off x="3046119" y="387409"/>
            <a:ext cx="5386388" cy="639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400"/>
              <a:buFont typeface="Arial"/>
              <a:buNone/>
              <a:defRPr sz="2400" b="1" i="0">
                <a:solidFill>
                  <a:schemeClr val="lt1"/>
                </a:solidFill>
                <a:latin typeface="Arial"/>
                <a:ea typeface="Arial"/>
                <a:cs typeface="Arial"/>
                <a:sym typeface="Arial"/>
              </a:defRPr>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3045600" y="388800"/>
            <a:ext cx="8526462" cy="69373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3045600" y="1357200"/>
            <a:ext cx="8526462" cy="47218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00"/>
            </a:lvl1pPr>
            <a:lvl2pPr marL="914400" lvl="1" indent="-228600" algn="l">
              <a:lnSpc>
                <a:spcPct val="100000"/>
              </a:lnSpc>
              <a:spcBef>
                <a:spcPts val="320"/>
              </a:spcBef>
              <a:spcAft>
                <a:spcPts val="0"/>
              </a:spcAft>
              <a:buSzPts val="1400"/>
              <a:buNone/>
              <a:defRPr sz="1600"/>
            </a:lvl2pPr>
            <a:lvl3pPr marL="1371600" lvl="2" indent="-228600" algn="l">
              <a:lnSpc>
                <a:spcPct val="100000"/>
              </a:lnSpc>
              <a:spcBef>
                <a:spcPts val="320"/>
              </a:spcBef>
              <a:spcAft>
                <a:spcPts val="0"/>
              </a:spcAft>
              <a:buSzPts val="1400"/>
              <a:buNone/>
              <a:defRPr sz="1600"/>
            </a:lvl3pPr>
            <a:lvl4pPr marL="1828800" lvl="3" indent="-228600" algn="l">
              <a:lnSpc>
                <a:spcPct val="100000"/>
              </a:lnSpc>
              <a:spcBef>
                <a:spcPts val="320"/>
              </a:spcBef>
              <a:spcAft>
                <a:spcPts val="0"/>
              </a:spcAft>
              <a:buSzPts val="1400"/>
              <a:buNone/>
              <a:defRPr sz="1600"/>
            </a:lvl4pPr>
            <a:lvl5pPr marL="2286000" lvl="4" indent="-228600" algn="l">
              <a:lnSpc>
                <a:spcPct val="100000"/>
              </a:lnSpc>
              <a:spcBef>
                <a:spcPts val="320"/>
              </a:spcBef>
              <a:spcAft>
                <a:spcPts val="0"/>
              </a:spcAft>
              <a:buSzPts val="14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9"/>
          <p:cNvSpPr txBox="1">
            <a:spLocks noGrp="1"/>
          </p:cNvSpPr>
          <p:nvPr>
            <p:ph type="dt" idx="10"/>
          </p:nvPr>
        </p:nvSpPr>
        <p:spPr>
          <a:xfrm>
            <a:off x="8643938" y="6986588"/>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29"/>
          <p:cNvSpPr txBox="1">
            <a:spLocks noGrp="1"/>
          </p:cNvSpPr>
          <p:nvPr>
            <p:ph type="ftr" idx="11"/>
          </p:nvPr>
        </p:nvSpPr>
        <p:spPr>
          <a:xfrm>
            <a:off x="536575" y="6140450"/>
            <a:ext cx="3048000" cy="5810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29"/>
          <p:cNvSpPr txBox="1">
            <a:spLocks noGrp="1"/>
          </p:cNvSpPr>
          <p:nvPr>
            <p:ph type="sldNum" idx="12"/>
          </p:nvPr>
        </p:nvSpPr>
        <p:spPr>
          <a:xfrm>
            <a:off x="5708650" y="700246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mbria"/>
                <a:ea typeface="Cambria"/>
                <a:cs typeface="Cambria"/>
                <a:sym typeface="Cambria"/>
              </a:defRPr>
            </a:lvl1pPr>
            <a:lvl2pPr marL="0" marR="0" lvl="1" indent="0" algn="r">
              <a:spcBef>
                <a:spcPts val="0"/>
              </a:spcBef>
              <a:spcAft>
                <a:spcPts val="0"/>
              </a:spcAft>
              <a:buNone/>
              <a:defRPr sz="1200" b="0" i="0" u="none" strike="noStrike" cap="none">
                <a:solidFill>
                  <a:srgbClr val="888888"/>
                </a:solidFill>
                <a:latin typeface="Cambria"/>
                <a:ea typeface="Cambria"/>
                <a:cs typeface="Cambria"/>
                <a:sym typeface="Cambria"/>
              </a:defRPr>
            </a:lvl2pPr>
            <a:lvl3pPr marL="0" marR="0" lvl="2" indent="0" algn="r">
              <a:spcBef>
                <a:spcPts val="0"/>
              </a:spcBef>
              <a:spcAft>
                <a:spcPts val="0"/>
              </a:spcAft>
              <a:buNone/>
              <a:defRPr sz="1200" b="0" i="0" u="none" strike="noStrike" cap="none">
                <a:solidFill>
                  <a:srgbClr val="888888"/>
                </a:solidFill>
                <a:latin typeface="Cambria"/>
                <a:ea typeface="Cambria"/>
                <a:cs typeface="Cambria"/>
                <a:sym typeface="Cambria"/>
              </a:defRPr>
            </a:lvl3pPr>
            <a:lvl4pPr marL="0" marR="0" lvl="3" indent="0" algn="r">
              <a:spcBef>
                <a:spcPts val="0"/>
              </a:spcBef>
              <a:spcAft>
                <a:spcPts val="0"/>
              </a:spcAft>
              <a:buNone/>
              <a:defRPr sz="1200" b="0" i="0" u="none" strike="noStrike" cap="none">
                <a:solidFill>
                  <a:srgbClr val="888888"/>
                </a:solidFill>
                <a:latin typeface="Cambria"/>
                <a:ea typeface="Cambria"/>
                <a:cs typeface="Cambria"/>
                <a:sym typeface="Cambria"/>
              </a:defRPr>
            </a:lvl4pPr>
            <a:lvl5pPr marL="0" marR="0" lvl="4" indent="0" algn="r">
              <a:spcBef>
                <a:spcPts val="0"/>
              </a:spcBef>
              <a:spcAft>
                <a:spcPts val="0"/>
              </a:spcAft>
              <a:buNone/>
              <a:defRPr sz="1200" b="0" i="0" u="none" strike="noStrike" cap="none">
                <a:solidFill>
                  <a:srgbClr val="888888"/>
                </a:solidFill>
                <a:latin typeface="Cambria"/>
                <a:ea typeface="Cambria"/>
                <a:cs typeface="Cambria"/>
                <a:sym typeface="Cambria"/>
              </a:defRPr>
            </a:lvl5pPr>
            <a:lvl6pPr marL="0" marR="0" lvl="5" indent="0" algn="r">
              <a:spcBef>
                <a:spcPts val="0"/>
              </a:spcBef>
              <a:spcAft>
                <a:spcPts val="0"/>
              </a:spcAft>
              <a:buNone/>
              <a:defRPr sz="1200" b="0" i="0" u="none" strike="noStrike" cap="none">
                <a:solidFill>
                  <a:srgbClr val="888888"/>
                </a:solidFill>
                <a:latin typeface="Cambria"/>
                <a:ea typeface="Cambria"/>
                <a:cs typeface="Cambria"/>
                <a:sym typeface="Cambria"/>
              </a:defRPr>
            </a:lvl6pPr>
            <a:lvl7pPr marL="0" marR="0" lvl="6" indent="0" algn="r">
              <a:spcBef>
                <a:spcPts val="0"/>
              </a:spcBef>
              <a:spcAft>
                <a:spcPts val="0"/>
              </a:spcAft>
              <a:buNone/>
              <a:defRPr sz="1200" b="0" i="0" u="none" strike="noStrike" cap="none">
                <a:solidFill>
                  <a:srgbClr val="888888"/>
                </a:solidFill>
                <a:latin typeface="Cambria"/>
                <a:ea typeface="Cambria"/>
                <a:cs typeface="Cambria"/>
                <a:sym typeface="Cambria"/>
              </a:defRPr>
            </a:lvl7pPr>
            <a:lvl8pPr marL="0" marR="0" lvl="7" indent="0" algn="r">
              <a:spcBef>
                <a:spcPts val="0"/>
              </a:spcBef>
              <a:spcAft>
                <a:spcPts val="0"/>
              </a:spcAft>
              <a:buNone/>
              <a:defRPr sz="1200" b="0" i="0" u="none" strike="noStrike" cap="none">
                <a:solidFill>
                  <a:srgbClr val="888888"/>
                </a:solidFill>
                <a:latin typeface="Cambria"/>
                <a:ea typeface="Cambria"/>
                <a:cs typeface="Cambria"/>
                <a:sym typeface="Cambria"/>
              </a:defRPr>
            </a:lvl8pPr>
            <a:lvl9pPr marL="0" marR="0" lvl="8" indent="0" algn="r">
              <a:spcBef>
                <a:spcPts val="0"/>
              </a:spcBef>
              <a:spcAft>
                <a:spcPts val="0"/>
              </a:spcAft>
              <a:buNone/>
              <a:defRPr sz="12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lv-LV"/>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3045600" y="1326445"/>
            <a:ext cx="8543573" cy="51740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3045600" y="1994370"/>
            <a:ext cx="8157870" cy="348074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600">
                <a:solidFill>
                  <a:schemeClr val="dk1"/>
                </a:solidFill>
              </a:defRPr>
            </a:lvl1pPr>
            <a:lvl2pPr marL="914400" lvl="1" indent="-228600" algn="l">
              <a:spcBef>
                <a:spcPts val="320"/>
              </a:spcBef>
              <a:spcAft>
                <a:spcPts val="0"/>
              </a:spcAft>
              <a:buSzPts val="1400"/>
              <a:buNone/>
              <a:defRPr sz="1600">
                <a:solidFill>
                  <a:schemeClr val="dk1"/>
                </a:solidFill>
              </a:defRPr>
            </a:lvl2pPr>
            <a:lvl3pPr marL="1371600" lvl="2" indent="-228600" algn="l">
              <a:spcBef>
                <a:spcPts val="320"/>
              </a:spcBef>
              <a:spcAft>
                <a:spcPts val="0"/>
              </a:spcAft>
              <a:buSzPts val="1400"/>
              <a:buNone/>
              <a:defRPr sz="1600">
                <a:solidFill>
                  <a:schemeClr val="dk1"/>
                </a:solidFill>
              </a:defRPr>
            </a:lvl3pPr>
            <a:lvl4pPr marL="1828800" lvl="3" indent="-228600" algn="l">
              <a:spcBef>
                <a:spcPts val="320"/>
              </a:spcBef>
              <a:spcAft>
                <a:spcPts val="0"/>
              </a:spcAft>
              <a:buSzPts val="1400"/>
              <a:buNone/>
              <a:defRPr sz="1600">
                <a:solidFill>
                  <a:schemeClr val="dk1"/>
                </a:solidFill>
              </a:defRPr>
            </a:lvl4pPr>
            <a:lvl5pPr marL="2286000" lvl="4" indent="-228600" algn="l">
              <a:spcBef>
                <a:spcPts val="320"/>
              </a:spcBef>
              <a:spcAft>
                <a:spcPts val="0"/>
              </a:spcAft>
              <a:buSzPts val="1400"/>
              <a:buNone/>
              <a:defRPr sz="1600">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30"/>
          <p:cNvSpPr txBox="1">
            <a:spLocks noGrp="1"/>
          </p:cNvSpPr>
          <p:nvPr>
            <p:ph type="dt" idx="10"/>
          </p:nvPr>
        </p:nvSpPr>
        <p:spPr>
          <a:xfrm>
            <a:off x="8643938" y="6986588"/>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30"/>
          <p:cNvSpPr txBox="1">
            <a:spLocks noGrp="1"/>
          </p:cNvSpPr>
          <p:nvPr>
            <p:ph type="ftr" idx="11"/>
          </p:nvPr>
        </p:nvSpPr>
        <p:spPr>
          <a:xfrm>
            <a:off x="536575" y="6140450"/>
            <a:ext cx="3048000" cy="5810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30"/>
          <p:cNvSpPr txBox="1">
            <a:spLocks noGrp="1"/>
          </p:cNvSpPr>
          <p:nvPr>
            <p:ph type="sldNum" idx="12"/>
          </p:nvPr>
        </p:nvSpPr>
        <p:spPr>
          <a:xfrm>
            <a:off x="5708650" y="700246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mbria"/>
                <a:ea typeface="Cambria"/>
                <a:cs typeface="Cambria"/>
                <a:sym typeface="Cambria"/>
              </a:defRPr>
            </a:lvl1pPr>
            <a:lvl2pPr marL="0" marR="0" lvl="1" indent="0" algn="r">
              <a:spcBef>
                <a:spcPts val="0"/>
              </a:spcBef>
              <a:spcAft>
                <a:spcPts val="0"/>
              </a:spcAft>
              <a:buNone/>
              <a:defRPr sz="1200" b="0" i="0" u="none" strike="noStrike" cap="none">
                <a:solidFill>
                  <a:srgbClr val="888888"/>
                </a:solidFill>
                <a:latin typeface="Cambria"/>
                <a:ea typeface="Cambria"/>
                <a:cs typeface="Cambria"/>
                <a:sym typeface="Cambria"/>
              </a:defRPr>
            </a:lvl2pPr>
            <a:lvl3pPr marL="0" marR="0" lvl="2" indent="0" algn="r">
              <a:spcBef>
                <a:spcPts val="0"/>
              </a:spcBef>
              <a:spcAft>
                <a:spcPts val="0"/>
              </a:spcAft>
              <a:buNone/>
              <a:defRPr sz="1200" b="0" i="0" u="none" strike="noStrike" cap="none">
                <a:solidFill>
                  <a:srgbClr val="888888"/>
                </a:solidFill>
                <a:latin typeface="Cambria"/>
                <a:ea typeface="Cambria"/>
                <a:cs typeface="Cambria"/>
                <a:sym typeface="Cambria"/>
              </a:defRPr>
            </a:lvl3pPr>
            <a:lvl4pPr marL="0" marR="0" lvl="3" indent="0" algn="r">
              <a:spcBef>
                <a:spcPts val="0"/>
              </a:spcBef>
              <a:spcAft>
                <a:spcPts val="0"/>
              </a:spcAft>
              <a:buNone/>
              <a:defRPr sz="1200" b="0" i="0" u="none" strike="noStrike" cap="none">
                <a:solidFill>
                  <a:srgbClr val="888888"/>
                </a:solidFill>
                <a:latin typeface="Cambria"/>
                <a:ea typeface="Cambria"/>
                <a:cs typeface="Cambria"/>
                <a:sym typeface="Cambria"/>
              </a:defRPr>
            </a:lvl4pPr>
            <a:lvl5pPr marL="0" marR="0" lvl="4" indent="0" algn="r">
              <a:spcBef>
                <a:spcPts val="0"/>
              </a:spcBef>
              <a:spcAft>
                <a:spcPts val="0"/>
              </a:spcAft>
              <a:buNone/>
              <a:defRPr sz="1200" b="0" i="0" u="none" strike="noStrike" cap="none">
                <a:solidFill>
                  <a:srgbClr val="888888"/>
                </a:solidFill>
                <a:latin typeface="Cambria"/>
                <a:ea typeface="Cambria"/>
                <a:cs typeface="Cambria"/>
                <a:sym typeface="Cambria"/>
              </a:defRPr>
            </a:lvl5pPr>
            <a:lvl6pPr marL="0" marR="0" lvl="5" indent="0" algn="r">
              <a:spcBef>
                <a:spcPts val="0"/>
              </a:spcBef>
              <a:spcAft>
                <a:spcPts val="0"/>
              </a:spcAft>
              <a:buNone/>
              <a:defRPr sz="1200" b="0" i="0" u="none" strike="noStrike" cap="none">
                <a:solidFill>
                  <a:srgbClr val="888888"/>
                </a:solidFill>
                <a:latin typeface="Cambria"/>
                <a:ea typeface="Cambria"/>
                <a:cs typeface="Cambria"/>
                <a:sym typeface="Cambria"/>
              </a:defRPr>
            </a:lvl6pPr>
            <a:lvl7pPr marL="0" marR="0" lvl="6" indent="0" algn="r">
              <a:spcBef>
                <a:spcPts val="0"/>
              </a:spcBef>
              <a:spcAft>
                <a:spcPts val="0"/>
              </a:spcAft>
              <a:buNone/>
              <a:defRPr sz="1200" b="0" i="0" u="none" strike="noStrike" cap="none">
                <a:solidFill>
                  <a:srgbClr val="888888"/>
                </a:solidFill>
                <a:latin typeface="Cambria"/>
                <a:ea typeface="Cambria"/>
                <a:cs typeface="Cambria"/>
                <a:sym typeface="Cambria"/>
              </a:defRPr>
            </a:lvl7pPr>
            <a:lvl8pPr marL="0" marR="0" lvl="7" indent="0" algn="r">
              <a:spcBef>
                <a:spcPts val="0"/>
              </a:spcBef>
              <a:spcAft>
                <a:spcPts val="0"/>
              </a:spcAft>
              <a:buNone/>
              <a:defRPr sz="1200" b="0" i="0" u="none" strike="noStrike" cap="none">
                <a:solidFill>
                  <a:srgbClr val="888888"/>
                </a:solidFill>
                <a:latin typeface="Cambria"/>
                <a:ea typeface="Cambria"/>
                <a:cs typeface="Cambria"/>
                <a:sym typeface="Cambria"/>
              </a:defRPr>
            </a:lvl8pPr>
            <a:lvl9pPr marL="0" marR="0" lvl="8" indent="0" algn="r">
              <a:spcBef>
                <a:spcPts val="0"/>
              </a:spcBef>
              <a:spcAft>
                <a:spcPts val="0"/>
              </a:spcAft>
              <a:buNone/>
              <a:defRPr sz="12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lv-LV"/>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
        <p:cNvGrpSpPr/>
        <p:nvPr/>
      </p:nvGrpSpPr>
      <p:grpSpPr>
        <a:xfrm>
          <a:off x="0" y="0"/>
          <a:ext cx="0" cy="0"/>
          <a:chOff x="0" y="0"/>
          <a:chExt cx="0" cy="0"/>
        </a:xfrm>
      </p:grpSpPr>
      <p:sp>
        <p:nvSpPr>
          <p:cNvPr id="40" name="Google Shape;40;p31"/>
          <p:cNvSpPr txBox="1">
            <a:spLocks noGrp="1"/>
          </p:cNvSpPr>
          <p:nvPr>
            <p:ph type="dt" idx="10"/>
          </p:nvPr>
        </p:nvSpPr>
        <p:spPr>
          <a:xfrm>
            <a:off x="8643938" y="6986588"/>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31"/>
          <p:cNvSpPr txBox="1">
            <a:spLocks noGrp="1"/>
          </p:cNvSpPr>
          <p:nvPr>
            <p:ph type="ftr" idx="11"/>
          </p:nvPr>
        </p:nvSpPr>
        <p:spPr>
          <a:xfrm>
            <a:off x="536575" y="6140450"/>
            <a:ext cx="3048000" cy="5810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31"/>
          <p:cNvSpPr txBox="1">
            <a:spLocks noGrp="1"/>
          </p:cNvSpPr>
          <p:nvPr>
            <p:ph type="sldNum" idx="12"/>
          </p:nvPr>
        </p:nvSpPr>
        <p:spPr>
          <a:xfrm>
            <a:off x="5708650" y="700246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lv-LV"/>
              <a:t>‹#›</a:t>
            </a:fld>
            <a:endParaRPr dirty="0"/>
          </a:p>
        </p:txBody>
      </p:sp>
      <p:sp>
        <p:nvSpPr>
          <p:cNvPr id="43" name="Google Shape;43;p31"/>
          <p:cNvSpPr txBox="1">
            <a:spLocks noGrp="1"/>
          </p:cNvSpPr>
          <p:nvPr>
            <p:ph type="title"/>
          </p:nvPr>
        </p:nvSpPr>
        <p:spPr>
          <a:xfrm>
            <a:off x="3045600" y="388800"/>
            <a:ext cx="8526462" cy="69373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6" descr="SMO_ZELTITAIS FONS.eps"/>
          <p:cNvPicPr preferRelativeResize="0"/>
          <p:nvPr/>
        </p:nvPicPr>
        <p:blipFill rotWithShape="1">
          <a:blip r:embed="rId7">
            <a:alphaModFix/>
          </a:blip>
          <a:srcRect/>
          <a:stretch/>
        </p:blipFill>
        <p:spPr>
          <a:xfrm>
            <a:off x="2803525" y="317500"/>
            <a:ext cx="9388475" cy="863600"/>
          </a:xfrm>
          <a:prstGeom prst="rect">
            <a:avLst/>
          </a:prstGeom>
          <a:noFill/>
          <a:ln>
            <a:noFill/>
          </a:ln>
        </p:spPr>
      </p:pic>
      <p:pic>
        <p:nvPicPr>
          <p:cNvPr id="7" name="Google Shape;7;p26" descr="SMO_LOGO.eps"/>
          <p:cNvPicPr preferRelativeResize="0"/>
          <p:nvPr/>
        </p:nvPicPr>
        <p:blipFill rotWithShape="1">
          <a:blip r:embed="rId8">
            <a:alphaModFix/>
          </a:blip>
          <a:srcRect/>
          <a:stretch/>
        </p:blipFill>
        <p:spPr>
          <a:xfrm>
            <a:off x="-31750" y="317500"/>
            <a:ext cx="2984500" cy="863600"/>
          </a:xfrm>
          <a:prstGeom prst="rect">
            <a:avLst/>
          </a:prstGeom>
          <a:noFill/>
          <a:ln>
            <a:noFill/>
          </a:ln>
        </p:spPr>
      </p:pic>
      <p:sp>
        <p:nvSpPr>
          <p:cNvPr id="8" name="Google Shape;8;p26"/>
          <p:cNvSpPr txBox="1">
            <a:spLocks noGrp="1"/>
          </p:cNvSpPr>
          <p:nvPr>
            <p:ph type="title"/>
          </p:nvPr>
        </p:nvSpPr>
        <p:spPr>
          <a:xfrm>
            <a:off x="3055938" y="409575"/>
            <a:ext cx="8526462" cy="69373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4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lt1"/>
                </a:solidFill>
                <a:latin typeface="Arial"/>
                <a:ea typeface="Arial"/>
                <a:cs typeface="Arial"/>
                <a:sym typeface="Arial"/>
              </a:defRPr>
            </a:lvl9pPr>
          </a:lstStyle>
          <a:p>
            <a:endParaRPr/>
          </a:p>
        </p:txBody>
      </p:sp>
      <p:sp>
        <p:nvSpPr>
          <p:cNvPr id="9" name="Google Shape;9;p26"/>
          <p:cNvSpPr txBox="1">
            <a:spLocks noGrp="1"/>
          </p:cNvSpPr>
          <p:nvPr>
            <p:ph type="body" idx="1"/>
          </p:nvPr>
        </p:nvSpPr>
        <p:spPr>
          <a:xfrm>
            <a:off x="3055938" y="1439863"/>
            <a:ext cx="8526462" cy="4598987"/>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 name="Google Shape;10;p26"/>
          <p:cNvSpPr txBox="1">
            <a:spLocks noGrp="1"/>
          </p:cNvSpPr>
          <p:nvPr>
            <p:ph type="dt" idx="10"/>
          </p:nvPr>
        </p:nvSpPr>
        <p:spPr>
          <a:xfrm>
            <a:off x="8643938" y="6986588"/>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dirty="0"/>
          </a:p>
        </p:txBody>
      </p:sp>
      <p:sp>
        <p:nvSpPr>
          <p:cNvPr id="11" name="Google Shape;11;p26"/>
          <p:cNvSpPr txBox="1">
            <a:spLocks noGrp="1"/>
          </p:cNvSpPr>
          <p:nvPr>
            <p:ph type="ftr" idx="11"/>
          </p:nvPr>
        </p:nvSpPr>
        <p:spPr>
          <a:xfrm>
            <a:off x="536575" y="6140450"/>
            <a:ext cx="3048000" cy="58102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dirty="0"/>
          </a:p>
        </p:txBody>
      </p:sp>
      <p:sp>
        <p:nvSpPr>
          <p:cNvPr id="12" name="Google Shape;12;p26"/>
          <p:cNvSpPr txBox="1">
            <a:spLocks noGrp="1"/>
          </p:cNvSpPr>
          <p:nvPr>
            <p:ph type="sldNum" idx="12"/>
          </p:nvPr>
        </p:nvSpPr>
        <p:spPr>
          <a:xfrm>
            <a:off x="5708650" y="700246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mbria"/>
                <a:ea typeface="Cambria"/>
                <a:cs typeface="Cambria"/>
                <a:sym typeface="Cambria"/>
              </a:defRPr>
            </a:lvl1pPr>
            <a:lvl2pPr marL="0" marR="0" lvl="1" indent="0" algn="r" rtl="0">
              <a:spcBef>
                <a:spcPts val="0"/>
              </a:spcBef>
              <a:spcAft>
                <a:spcPts val="0"/>
              </a:spcAft>
              <a:buNone/>
              <a:defRPr sz="1200" b="0" i="0" u="none" strike="noStrike" cap="none">
                <a:solidFill>
                  <a:srgbClr val="888888"/>
                </a:solidFill>
                <a:latin typeface="Cambria"/>
                <a:ea typeface="Cambria"/>
                <a:cs typeface="Cambria"/>
                <a:sym typeface="Cambria"/>
              </a:defRPr>
            </a:lvl2pPr>
            <a:lvl3pPr marL="0" marR="0" lvl="2" indent="0" algn="r" rtl="0">
              <a:spcBef>
                <a:spcPts val="0"/>
              </a:spcBef>
              <a:spcAft>
                <a:spcPts val="0"/>
              </a:spcAft>
              <a:buNone/>
              <a:defRPr sz="1200" b="0" i="0" u="none" strike="noStrike" cap="none">
                <a:solidFill>
                  <a:srgbClr val="888888"/>
                </a:solidFill>
                <a:latin typeface="Cambria"/>
                <a:ea typeface="Cambria"/>
                <a:cs typeface="Cambria"/>
                <a:sym typeface="Cambria"/>
              </a:defRPr>
            </a:lvl3pPr>
            <a:lvl4pPr marL="0" marR="0" lvl="3" indent="0" algn="r" rtl="0">
              <a:spcBef>
                <a:spcPts val="0"/>
              </a:spcBef>
              <a:spcAft>
                <a:spcPts val="0"/>
              </a:spcAft>
              <a:buNone/>
              <a:defRPr sz="1200" b="0" i="0" u="none" strike="noStrike" cap="none">
                <a:solidFill>
                  <a:srgbClr val="888888"/>
                </a:solidFill>
                <a:latin typeface="Cambria"/>
                <a:ea typeface="Cambria"/>
                <a:cs typeface="Cambria"/>
                <a:sym typeface="Cambria"/>
              </a:defRPr>
            </a:lvl4pPr>
            <a:lvl5pPr marL="0" marR="0" lvl="4" indent="0" algn="r" rtl="0">
              <a:spcBef>
                <a:spcPts val="0"/>
              </a:spcBef>
              <a:spcAft>
                <a:spcPts val="0"/>
              </a:spcAft>
              <a:buNone/>
              <a:defRPr sz="1200" b="0" i="0" u="none" strike="noStrike" cap="none">
                <a:solidFill>
                  <a:srgbClr val="888888"/>
                </a:solidFill>
                <a:latin typeface="Cambria"/>
                <a:ea typeface="Cambria"/>
                <a:cs typeface="Cambria"/>
                <a:sym typeface="Cambria"/>
              </a:defRPr>
            </a:lvl5pPr>
            <a:lvl6pPr marL="0" marR="0" lvl="5" indent="0" algn="r" rtl="0">
              <a:spcBef>
                <a:spcPts val="0"/>
              </a:spcBef>
              <a:spcAft>
                <a:spcPts val="0"/>
              </a:spcAft>
              <a:buNone/>
              <a:defRPr sz="1200" b="0" i="0" u="none" strike="noStrike" cap="none">
                <a:solidFill>
                  <a:srgbClr val="888888"/>
                </a:solidFill>
                <a:latin typeface="Cambria"/>
                <a:ea typeface="Cambria"/>
                <a:cs typeface="Cambria"/>
                <a:sym typeface="Cambria"/>
              </a:defRPr>
            </a:lvl6pPr>
            <a:lvl7pPr marL="0" marR="0" lvl="6" indent="0" algn="r" rtl="0">
              <a:spcBef>
                <a:spcPts val="0"/>
              </a:spcBef>
              <a:spcAft>
                <a:spcPts val="0"/>
              </a:spcAft>
              <a:buNone/>
              <a:defRPr sz="1200" b="0" i="0" u="none" strike="noStrike" cap="none">
                <a:solidFill>
                  <a:srgbClr val="888888"/>
                </a:solidFill>
                <a:latin typeface="Cambria"/>
                <a:ea typeface="Cambria"/>
                <a:cs typeface="Cambria"/>
                <a:sym typeface="Cambria"/>
              </a:defRPr>
            </a:lvl7pPr>
            <a:lvl8pPr marL="0" marR="0" lvl="7" indent="0" algn="r" rtl="0">
              <a:spcBef>
                <a:spcPts val="0"/>
              </a:spcBef>
              <a:spcAft>
                <a:spcPts val="0"/>
              </a:spcAft>
              <a:buNone/>
              <a:defRPr sz="1200" b="0" i="0" u="none" strike="noStrike" cap="none">
                <a:solidFill>
                  <a:srgbClr val="888888"/>
                </a:solidFill>
                <a:latin typeface="Cambria"/>
                <a:ea typeface="Cambria"/>
                <a:cs typeface="Cambria"/>
                <a:sym typeface="Cambria"/>
              </a:defRPr>
            </a:lvl8pPr>
            <a:lvl9pPr marL="0" marR="0" lvl="8" indent="0" algn="r" rtl="0">
              <a:spcBef>
                <a:spcPts val="0"/>
              </a:spcBef>
              <a:spcAft>
                <a:spcPts val="0"/>
              </a:spcAft>
              <a:buNone/>
              <a:defRPr sz="12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lv-LV"/>
              <a:t>‹#›</a:t>
            </a:fld>
            <a:endParaRPr dirty="0"/>
          </a:p>
        </p:txBody>
      </p:sp>
      <p:pic>
        <p:nvPicPr>
          <p:cNvPr id="13" name="Google Shape;13;p26"/>
          <p:cNvPicPr preferRelativeResize="0"/>
          <p:nvPr/>
        </p:nvPicPr>
        <p:blipFill rotWithShape="1">
          <a:blip r:embed="rId9">
            <a:alphaModFix/>
          </a:blip>
          <a:srcRect/>
          <a:stretch/>
        </p:blipFill>
        <p:spPr>
          <a:xfrm>
            <a:off x="536575" y="5089241"/>
            <a:ext cx="1191528" cy="7332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1468877" y="1206859"/>
            <a:ext cx="9834663" cy="2752297"/>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chemeClr val="lt1"/>
              </a:buClr>
              <a:buSzPts val="2000"/>
              <a:buFont typeface="Arial"/>
              <a:buNone/>
            </a:pPr>
            <a:r>
              <a:rPr lang="lv-LV" sz="4400" dirty="0"/>
              <a:t>Uzticēšanās medijiem un to</a:t>
            </a:r>
            <a:br>
              <a:rPr lang="lv-LV" sz="4400" dirty="0"/>
            </a:br>
            <a:r>
              <a:rPr lang="lv-LV" sz="4400" dirty="0"/>
              <a:t>ietekmējošie faktori</a:t>
            </a:r>
            <a:br>
              <a:rPr lang="lv-LV" sz="4400" dirty="0"/>
            </a:br>
            <a:br>
              <a:rPr lang="lv-LV" sz="4400" dirty="0"/>
            </a:br>
            <a:r>
              <a:rPr lang="lv-LV" sz="2200" dirty="0"/>
              <a:t>Konference </a:t>
            </a:r>
            <a:r>
              <a:rPr lang="lv-LV" sz="2200" b="1" dirty="0"/>
              <a:t>“Latvijas sabiedriskie mediji un sabiedrība 2024: Ieklausīties, ieraudzīt, izprast”!</a:t>
            </a:r>
            <a:br>
              <a:rPr lang="lv-LV" sz="2200" dirty="0"/>
            </a:br>
            <a:r>
              <a:rPr lang="lv-LV" sz="2200" b="1" dirty="0"/>
              <a:t>2024.gada 27.septembris, Rīga</a:t>
            </a:r>
            <a:br>
              <a:rPr lang="lv-LV" sz="2200" dirty="0"/>
            </a:br>
            <a:br>
              <a:rPr lang="lv-LV" sz="4400" dirty="0"/>
            </a:br>
            <a:br>
              <a:rPr lang="lv-LV" sz="4400" dirty="0"/>
            </a:br>
            <a:br>
              <a:rPr lang="lv-LV" sz="2800" dirty="0"/>
            </a:br>
            <a:br>
              <a:rPr lang="lv-LV" sz="2800" dirty="0"/>
            </a:br>
            <a:br>
              <a:rPr lang="lv-LV" sz="2800" dirty="0"/>
            </a:br>
            <a:br>
              <a:rPr lang="lv-LV" sz="2800" dirty="0"/>
            </a:br>
            <a:br>
              <a:rPr lang="lv-LV" sz="2800" dirty="0">
                <a:latin typeface="Arial"/>
                <a:ea typeface="Arial"/>
                <a:cs typeface="Arial"/>
                <a:sym typeface="Arial"/>
              </a:rPr>
            </a:br>
            <a:endParaRPr sz="2800" dirty="0">
              <a:latin typeface="Arial"/>
              <a:ea typeface="Arial"/>
              <a:cs typeface="Arial"/>
              <a:sym typeface="Arial"/>
            </a:endParaRPr>
          </a:p>
        </p:txBody>
      </p:sp>
      <p:sp>
        <p:nvSpPr>
          <p:cNvPr id="49" name="Google Shape;49;p1"/>
          <p:cNvSpPr txBox="1">
            <a:spLocks noGrp="1"/>
          </p:cNvSpPr>
          <p:nvPr>
            <p:ph type="subTitle" idx="1"/>
          </p:nvPr>
        </p:nvSpPr>
        <p:spPr>
          <a:xfrm>
            <a:off x="4942772" y="4292713"/>
            <a:ext cx="7101063" cy="254175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000"/>
              <a:buFont typeface="Arial"/>
              <a:buNone/>
            </a:pPr>
            <a:r>
              <a:rPr lang="lv-LV" b="1" dirty="0"/>
              <a:t>Edmunds Apsalons</a:t>
            </a:r>
            <a:r>
              <a:rPr lang="lv-LV" dirty="0"/>
              <a:t>,</a:t>
            </a:r>
            <a:endParaRPr dirty="0"/>
          </a:p>
          <a:p>
            <a:pPr marL="0" lvl="0" indent="0" algn="l" rtl="0">
              <a:spcBef>
                <a:spcPts val="0"/>
              </a:spcBef>
              <a:spcAft>
                <a:spcPts val="0"/>
              </a:spcAft>
              <a:buClr>
                <a:schemeClr val="lt1"/>
              </a:buClr>
              <a:buSzPts val="2000"/>
              <a:buFont typeface="Arial"/>
              <a:buNone/>
            </a:pPr>
            <a:r>
              <a:rPr lang="lv-LV" dirty="0"/>
              <a:t>Sabiedrisko elektronisko plašsaziņas līdzekļu </a:t>
            </a:r>
            <a:r>
              <a:rPr lang="lv-LV" dirty="0" err="1"/>
              <a:t>ombuds</a:t>
            </a:r>
            <a:endParaRPr dirty="0"/>
          </a:p>
          <a:p>
            <a:pPr marL="0" lvl="0" indent="0" algn="l" rtl="0">
              <a:spcBef>
                <a:spcPts val="0"/>
              </a:spcBef>
              <a:spcAft>
                <a:spcPts val="0"/>
              </a:spcAft>
              <a:buClr>
                <a:schemeClr val="lt1"/>
              </a:buClr>
              <a:buSzPts val="2000"/>
              <a:buFont typeface="Arial"/>
              <a:buNone/>
            </a:pPr>
            <a:endParaRPr dirty="0"/>
          </a:p>
          <a:p>
            <a:pPr marL="0" lvl="0" indent="0" algn="l" rtl="0">
              <a:spcBef>
                <a:spcPts val="0"/>
              </a:spcBef>
              <a:spcAft>
                <a:spcPts val="0"/>
              </a:spcAft>
              <a:buClr>
                <a:schemeClr val="lt1"/>
              </a:buClr>
              <a:buSzPts val="2000"/>
              <a:buFont typeface="Arial"/>
              <a:buNone/>
            </a:pPr>
            <a:r>
              <a:rPr lang="lv-LV" b="1" dirty="0"/>
              <a:t>Sandra Sprudzāne,</a:t>
            </a:r>
            <a:endParaRPr b="1" dirty="0"/>
          </a:p>
          <a:p>
            <a:pPr marL="0" lvl="0" indent="0" algn="l" rtl="0">
              <a:spcBef>
                <a:spcPts val="0"/>
              </a:spcBef>
              <a:spcAft>
                <a:spcPts val="0"/>
              </a:spcAft>
              <a:buClr>
                <a:schemeClr val="lt1"/>
              </a:buClr>
              <a:buSzPts val="2000"/>
              <a:buFont typeface="Arial"/>
              <a:buNone/>
            </a:pPr>
            <a:r>
              <a:rPr lang="lv-LV" dirty="0"/>
              <a:t>Sabiedrisko elektronisko plašsaziņas līdzekļu padomes</a:t>
            </a:r>
            <a:endParaRPr dirty="0"/>
          </a:p>
          <a:p>
            <a:pPr marL="0" lvl="0" indent="0" algn="l" rtl="0">
              <a:spcBef>
                <a:spcPts val="0"/>
              </a:spcBef>
              <a:spcAft>
                <a:spcPts val="0"/>
              </a:spcAft>
              <a:buClr>
                <a:schemeClr val="lt1"/>
              </a:buClr>
              <a:buSzPts val="2000"/>
              <a:buFont typeface="Arial"/>
              <a:buNone/>
            </a:pPr>
            <a:r>
              <a:rPr lang="lv-LV" dirty="0"/>
              <a:t>Vecākā eksperte</a:t>
            </a:r>
            <a:endParaRPr dirty="0"/>
          </a:p>
          <a:p>
            <a:pPr marL="0" lvl="0" indent="0" algn="l" rtl="0">
              <a:spcBef>
                <a:spcPts val="0"/>
              </a:spcBef>
              <a:spcAft>
                <a:spcPts val="0"/>
              </a:spcAft>
              <a:buClr>
                <a:schemeClr val="lt1"/>
              </a:buClr>
              <a:buSzPts val="2000"/>
              <a:buFont typeface="Arial"/>
              <a:buNone/>
            </a:pPr>
            <a:endParaRPr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3045600" y="388800"/>
            <a:ext cx="8526462" cy="693738"/>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lv-LV" sz="4000" b="0" dirty="0"/>
              <a:t>UZTICĒŠANĀS</a:t>
            </a:r>
            <a:endParaRPr sz="4000" b="0" dirty="0"/>
          </a:p>
        </p:txBody>
      </p:sp>
      <p:pic>
        <p:nvPicPr>
          <p:cNvPr id="72" name="Google Shape;72;p6"/>
          <p:cNvPicPr preferRelativeResize="0">
            <a:picLocks noGrp="1"/>
          </p:cNvPicPr>
          <p:nvPr>
            <p:ph type="body" idx="1"/>
          </p:nvPr>
        </p:nvPicPr>
        <p:blipFill rotWithShape="1">
          <a:blip r:embed="rId3">
            <a:alphaModFix/>
          </a:blip>
          <a:srcRect/>
          <a:stretch/>
        </p:blipFill>
        <p:spPr>
          <a:xfrm>
            <a:off x="2424885" y="2076287"/>
            <a:ext cx="9518543" cy="3665293"/>
          </a:xfrm>
          <a:prstGeom prst="rect">
            <a:avLst/>
          </a:prstGeom>
          <a:noFill/>
          <a:ln>
            <a:noFill/>
          </a:ln>
        </p:spPr>
      </p:pic>
      <p:sp>
        <p:nvSpPr>
          <p:cNvPr id="3" name="TextBox 2">
            <a:extLst>
              <a:ext uri="{FF2B5EF4-FFF2-40B4-BE49-F238E27FC236}">
                <a16:creationId xmlns:a16="http://schemas.microsoft.com/office/drawing/2014/main" id="{A63BE110-ACA9-B33B-259B-46D724EBA367}"/>
              </a:ext>
            </a:extLst>
          </p:cNvPr>
          <p:cNvSpPr txBox="1"/>
          <p:nvPr/>
        </p:nvSpPr>
        <p:spPr>
          <a:xfrm>
            <a:off x="2424885" y="1339308"/>
            <a:ext cx="6108970" cy="954107"/>
          </a:xfrm>
          <a:prstGeom prst="rect">
            <a:avLst/>
          </a:prstGeom>
          <a:noFill/>
        </p:spPr>
        <p:txBody>
          <a:bodyPr wrap="square">
            <a:spAutoFit/>
          </a:bodyPr>
          <a:lstStyle/>
          <a:p>
            <a:r>
              <a:rPr lang="lv-LV" sz="2800" dirty="0">
                <a:solidFill>
                  <a:schemeClr val="bg2">
                    <a:lumMod val="75000"/>
                  </a:schemeClr>
                </a:solidFill>
              </a:rPr>
              <a:t>Vai jūs viegli uzticaties citiem cilvēkiem, iestādēm, uzņēmumiem?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2"/>
          </p:nvPr>
        </p:nvSpPr>
        <p:spPr>
          <a:xfrm>
            <a:off x="3046119" y="387408"/>
            <a:ext cx="8023958" cy="824703"/>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2400"/>
              <a:buFont typeface="Arial"/>
              <a:buNone/>
            </a:pPr>
            <a:r>
              <a:rPr lang="lv-LV" sz="4400" b="0" dirty="0"/>
              <a:t>UZTICĒŠANĀS</a:t>
            </a:r>
            <a:endParaRPr sz="4400" b="0" dirty="0"/>
          </a:p>
        </p:txBody>
      </p:sp>
      <p:sp>
        <p:nvSpPr>
          <p:cNvPr id="3" name="Text Placeholder 2">
            <a:extLst>
              <a:ext uri="{FF2B5EF4-FFF2-40B4-BE49-F238E27FC236}">
                <a16:creationId xmlns:a16="http://schemas.microsoft.com/office/drawing/2014/main" id="{3CCA0155-A2A5-77AE-CFA5-F149F9797A16}"/>
              </a:ext>
            </a:extLst>
          </p:cNvPr>
          <p:cNvSpPr>
            <a:spLocks noGrp="1"/>
          </p:cNvSpPr>
          <p:nvPr>
            <p:ph type="body" idx="1"/>
          </p:nvPr>
        </p:nvSpPr>
        <p:spPr>
          <a:xfrm>
            <a:off x="2091447" y="1352145"/>
            <a:ext cx="9385590" cy="4762670"/>
          </a:xfrm>
        </p:spPr>
        <p:txBody>
          <a:bodyPr/>
          <a:lstStyle/>
          <a:p>
            <a:r>
              <a:rPr lang="lv-LV" sz="3200" dirty="0">
                <a:solidFill>
                  <a:schemeClr val="bg2">
                    <a:lumMod val="75000"/>
                  </a:schemeClr>
                </a:solidFill>
              </a:rPr>
              <a:t>Kā jūs domājat, vai jūsu uzticēšanos var viegli zaudēt?</a:t>
            </a:r>
          </a:p>
          <a:p>
            <a:endParaRPr lang="lv-LV" dirty="0"/>
          </a:p>
        </p:txBody>
      </p:sp>
      <p:pic>
        <p:nvPicPr>
          <p:cNvPr id="5" name="Picture 4">
            <a:extLst>
              <a:ext uri="{FF2B5EF4-FFF2-40B4-BE49-F238E27FC236}">
                <a16:creationId xmlns:a16="http://schemas.microsoft.com/office/drawing/2014/main" id="{22DE21FA-BEDD-00CF-22EA-625AF070BC04}"/>
              </a:ext>
            </a:extLst>
          </p:cNvPr>
          <p:cNvPicPr>
            <a:picLocks noChangeAspect="1"/>
          </p:cNvPicPr>
          <p:nvPr/>
        </p:nvPicPr>
        <p:blipFill>
          <a:blip r:embed="rId3"/>
          <a:stretch>
            <a:fillRect/>
          </a:stretch>
        </p:blipFill>
        <p:spPr>
          <a:xfrm>
            <a:off x="2904267" y="2547532"/>
            <a:ext cx="3879975" cy="3053276"/>
          </a:xfrm>
          <a:prstGeom prst="rect">
            <a:avLst/>
          </a:prstGeom>
        </p:spPr>
      </p:pic>
      <p:pic>
        <p:nvPicPr>
          <p:cNvPr id="7" name="Picture 6">
            <a:extLst>
              <a:ext uri="{FF2B5EF4-FFF2-40B4-BE49-F238E27FC236}">
                <a16:creationId xmlns:a16="http://schemas.microsoft.com/office/drawing/2014/main" id="{EF349413-4FFE-553B-D4A2-B2B6BF647E8A}"/>
              </a:ext>
            </a:extLst>
          </p:cNvPr>
          <p:cNvPicPr>
            <a:picLocks noChangeAspect="1"/>
          </p:cNvPicPr>
          <p:nvPr/>
        </p:nvPicPr>
        <p:blipFill>
          <a:blip r:embed="rId4"/>
          <a:stretch>
            <a:fillRect/>
          </a:stretch>
        </p:blipFill>
        <p:spPr>
          <a:xfrm>
            <a:off x="6923078" y="2982439"/>
            <a:ext cx="4415123" cy="25574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9859-B018-436A-82E0-A39D70381B50}"/>
              </a:ext>
            </a:extLst>
          </p:cNvPr>
          <p:cNvSpPr>
            <a:spLocks noGrp="1"/>
          </p:cNvSpPr>
          <p:nvPr>
            <p:ph type="title"/>
          </p:nvPr>
        </p:nvSpPr>
        <p:spPr/>
        <p:txBody>
          <a:bodyPr/>
          <a:lstStyle/>
          <a:p>
            <a:pPr algn="ctr"/>
            <a:r>
              <a:rPr lang="lv-LV" sz="4000" b="0" dirty="0"/>
              <a:t>UZTICĒŠANĀS MEDIJIEM</a:t>
            </a:r>
          </a:p>
        </p:txBody>
      </p:sp>
      <p:pic>
        <p:nvPicPr>
          <p:cNvPr id="4" name="Picture 3">
            <a:extLst>
              <a:ext uri="{FF2B5EF4-FFF2-40B4-BE49-F238E27FC236}">
                <a16:creationId xmlns:a16="http://schemas.microsoft.com/office/drawing/2014/main" id="{C94B7EC1-205B-4091-8A46-E35863A36274}"/>
              </a:ext>
            </a:extLst>
          </p:cNvPr>
          <p:cNvPicPr>
            <a:picLocks noChangeAspect="1"/>
          </p:cNvPicPr>
          <p:nvPr/>
        </p:nvPicPr>
        <p:blipFill>
          <a:blip r:embed="rId2"/>
          <a:stretch>
            <a:fillRect/>
          </a:stretch>
        </p:blipFill>
        <p:spPr>
          <a:xfrm>
            <a:off x="3470256" y="1774893"/>
            <a:ext cx="3838575" cy="3619500"/>
          </a:xfrm>
          <a:prstGeom prst="rect">
            <a:avLst/>
          </a:prstGeom>
        </p:spPr>
      </p:pic>
      <p:pic>
        <p:nvPicPr>
          <p:cNvPr id="5" name="Picture 4">
            <a:extLst>
              <a:ext uri="{FF2B5EF4-FFF2-40B4-BE49-F238E27FC236}">
                <a16:creationId xmlns:a16="http://schemas.microsoft.com/office/drawing/2014/main" id="{6BB09357-E876-402D-AC62-FD666E8F621A}"/>
              </a:ext>
            </a:extLst>
          </p:cNvPr>
          <p:cNvPicPr>
            <a:picLocks noChangeAspect="1"/>
          </p:cNvPicPr>
          <p:nvPr/>
        </p:nvPicPr>
        <p:blipFill>
          <a:blip r:embed="rId3"/>
          <a:stretch>
            <a:fillRect/>
          </a:stretch>
        </p:blipFill>
        <p:spPr>
          <a:xfrm>
            <a:off x="7308831" y="3934257"/>
            <a:ext cx="4286250" cy="2038350"/>
          </a:xfrm>
          <a:prstGeom prst="rect">
            <a:avLst/>
          </a:prstGeom>
        </p:spPr>
      </p:pic>
      <p:sp>
        <p:nvSpPr>
          <p:cNvPr id="3" name="Text Placeholder 2">
            <a:extLst>
              <a:ext uri="{FF2B5EF4-FFF2-40B4-BE49-F238E27FC236}">
                <a16:creationId xmlns:a16="http://schemas.microsoft.com/office/drawing/2014/main" id="{DC07A18E-95E8-4670-BD16-578A2C5EA09C}"/>
              </a:ext>
            </a:extLst>
          </p:cNvPr>
          <p:cNvSpPr>
            <a:spLocks noGrp="1"/>
          </p:cNvSpPr>
          <p:nvPr>
            <p:ph type="body" idx="1"/>
          </p:nvPr>
        </p:nvSpPr>
        <p:spPr>
          <a:xfrm>
            <a:off x="1439695" y="1264596"/>
            <a:ext cx="10132368" cy="4814417"/>
          </a:xfrm>
        </p:spPr>
        <p:txBody>
          <a:bodyPr/>
          <a:lstStyle/>
          <a:p>
            <a:r>
              <a:rPr lang="lv-LV" sz="3200" dirty="0">
                <a:solidFill>
                  <a:schemeClr val="bg2">
                    <a:lumMod val="75000"/>
                  </a:schemeClr>
                </a:solidFill>
              </a:rPr>
              <a:t>Kā jūs raksturotu savu uzticēšanos  masu medijiem?</a:t>
            </a:r>
          </a:p>
        </p:txBody>
      </p:sp>
    </p:spTree>
    <p:extLst>
      <p:ext uri="{BB962C8B-B14F-4D97-AF65-F5344CB8AC3E}">
        <p14:creationId xmlns:p14="http://schemas.microsoft.com/office/powerpoint/2010/main" val="109919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0465-6280-46E7-84D7-0E00380EE03B}"/>
              </a:ext>
            </a:extLst>
          </p:cNvPr>
          <p:cNvSpPr>
            <a:spLocks noGrp="1"/>
          </p:cNvSpPr>
          <p:nvPr>
            <p:ph type="title"/>
          </p:nvPr>
        </p:nvSpPr>
        <p:spPr/>
        <p:txBody>
          <a:bodyPr/>
          <a:lstStyle/>
          <a:p>
            <a:pPr algn="ctr"/>
            <a:r>
              <a:rPr lang="lv-LV" sz="3200" b="0" dirty="0"/>
              <a:t>UZSKATI PAR UZTICĒŠANOS MEDIJIEM</a:t>
            </a:r>
          </a:p>
        </p:txBody>
      </p:sp>
      <p:sp>
        <p:nvSpPr>
          <p:cNvPr id="3" name="Text Placeholder 2">
            <a:extLst>
              <a:ext uri="{FF2B5EF4-FFF2-40B4-BE49-F238E27FC236}">
                <a16:creationId xmlns:a16="http://schemas.microsoft.com/office/drawing/2014/main" id="{43B653EC-4B36-438E-A150-58D420FCBA61}"/>
              </a:ext>
            </a:extLst>
          </p:cNvPr>
          <p:cNvSpPr>
            <a:spLocks noGrp="1"/>
          </p:cNvSpPr>
          <p:nvPr>
            <p:ph type="body" idx="1"/>
          </p:nvPr>
        </p:nvSpPr>
        <p:spPr>
          <a:xfrm>
            <a:off x="2631440" y="1357200"/>
            <a:ext cx="8940622" cy="4721813"/>
          </a:xfrm>
        </p:spPr>
        <p:txBody>
          <a:bodyPr/>
          <a:lstStyle/>
          <a:p>
            <a:pPr marL="571500" indent="-342900" algn="just">
              <a:buFont typeface="Wingdings" panose="05000000000000000000" pitchFamily="2" charset="2"/>
              <a:buChar char="Ø"/>
            </a:pPr>
            <a:r>
              <a:rPr lang="lv-LV" sz="3200" i="1" dirty="0">
                <a:solidFill>
                  <a:schemeClr val="tx1">
                    <a:lumMod val="65000"/>
                    <a:lumOff val="35000"/>
                  </a:schemeClr>
                </a:solidFill>
                <a:latin typeface="+mn-lt"/>
              </a:rPr>
              <a:t>Visi mediji ir tādā vai citādā veidā ietekmējami;</a:t>
            </a:r>
          </a:p>
          <a:p>
            <a:pPr marL="228600" indent="0" algn="just"/>
            <a:endParaRPr lang="lv-LV" sz="3200" dirty="0">
              <a:solidFill>
                <a:schemeClr val="tx1">
                  <a:lumMod val="65000"/>
                  <a:lumOff val="35000"/>
                </a:schemeClr>
              </a:solidFill>
              <a:latin typeface="+mn-lt"/>
            </a:endParaRPr>
          </a:p>
          <a:p>
            <a:pPr marL="571500" indent="-342900" algn="just">
              <a:buFont typeface="Wingdings" panose="05000000000000000000" pitchFamily="2" charset="2"/>
              <a:buChar char="Ø"/>
            </a:pPr>
            <a:r>
              <a:rPr lang="lv-LV" sz="3200" i="1" dirty="0">
                <a:solidFill>
                  <a:schemeClr val="tx1">
                    <a:lumMod val="65000"/>
                    <a:lumOff val="35000"/>
                  </a:schemeClr>
                </a:solidFill>
                <a:latin typeface="+mn-lt"/>
              </a:rPr>
              <a:t>Ziņu, faktu patiesums;</a:t>
            </a:r>
          </a:p>
          <a:p>
            <a:pPr marL="571500" indent="-342900" algn="just">
              <a:buFont typeface="Wingdings" panose="05000000000000000000" pitchFamily="2" charset="2"/>
              <a:buChar char="Ø"/>
            </a:pPr>
            <a:endParaRPr lang="lv-LV" sz="3200" i="1" dirty="0">
              <a:solidFill>
                <a:schemeClr val="tx1">
                  <a:lumMod val="65000"/>
                  <a:lumOff val="35000"/>
                </a:schemeClr>
              </a:solidFill>
              <a:latin typeface="+mn-lt"/>
            </a:endParaRPr>
          </a:p>
          <a:p>
            <a:pPr marL="571500" indent="-342900" algn="just">
              <a:buFont typeface="Wingdings" panose="05000000000000000000" pitchFamily="2" charset="2"/>
              <a:buChar char="Ø"/>
            </a:pPr>
            <a:r>
              <a:rPr lang="lv-LV" sz="3200" i="1" dirty="0">
                <a:solidFill>
                  <a:schemeClr val="tx1">
                    <a:lumMod val="65000"/>
                    <a:lumOff val="35000"/>
                  </a:schemeClr>
                </a:solidFill>
                <a:latin typeface="+mn-lt"/>
              </a:rPr>
              <a:t>Mediju interpretācijas ir subjektīvas, tāpēc tām nevar droši uzticēties.</a:t>
            </a:r>
            <a:endParaRPr lang="lv-LV" sz="3200" dirty="0">
              <a:solidFill>
                <a:schemeClr val="tx1">
                  <a:lumMod val="65000"/>
                  <a:lumOff val="35000"/>
                </a:schemeClr>
              </a:solidFill>
              <a:latin typeface="+mn-lt"/>
            </a:endParaRPr>
          </a:p>
        </p:txBody>
      </p:sp>
      <p:sp>
        <p:nvSpPr>
          <p:cNvPr id="4" name="TextBox 3">
            <a:extLst>
              <a:ext uri="{FF2B5EF4-FFF2-40B4-BE49-F238E27FC236}">
                <a16:creationId xmlns:a16="http://schemas.microsoft.com/office/drawing/2014/main" id="{1EF335BC-A882-4F2F-AD51-5F0C66A7704E}"/>
              </a:ext>
            </a:extLst>
          </p:cNvPr>
          <p:cNvSpPr txBox="1"/>
          <p:nvPr/>
        </p:nvSpPr>
        <p:spPr>
          <a:xfrm>
            <a:off x="161263" y="1207414"/>
            <a:ext cx="2470177" cy="3754874"/>
          </a:xfrm>
          <a:prstGeom prst="rect">
            <a:avLst/>
          </a:prstGeom>
          <a:noFill/>
        </p:spPr>
        <p:txBody>
          <a:bodyPr wrap="square" rtlCol="0">
            <a:spAutoFit/>
          </a:bodyPr>
          <a:lstStyle/>
          <a:p>
            <a:r>
              <a:rPr lang="lv-LV" sz="1600" i="1" dirty="0">
                <a:solidFill>
                  <a:schemeClr val="tx1">
                    <a:lumMod val="75000"/>
                    <a:lumOff val="25000"/>
                  </a:schemeClr>
                </a:solidFill>
              </a:rPr>
              <a:t>R: Es tur neesmu redzējusi nevienu raidījumu, kas būtu pret valstisko noskaņu. Kas atspoguļotu kaut ko, nezinu, Panorāmā pateiktu, ka Āfrikā mirst bērni un tad nākamā raidījumā pateiktu, ka Āfrikā nemirst bērni. Viņi nekad neiet pretrunās. Visa informācija tiek selekcionēta atbilstoši </a:t>
            </a:r>
            <a:r>
              <a:rPr lang="lv-LV" sz="1600" i="1" dirty="0" err="1">
                <a:solidFill>
                  <a:schemeClr val="tx1">
                    <a:lumMod val="75000"/>
                    <a:lumOff val="25000"/>
                  </a:schemeClr>
                </a:solidFill>
              </a:rPr>
              <a:t>nostājai</a:t>
            </a:r>
            <a:r>
              <a:rPr lang="lv-LV" sz="1600" dirty="0">
                <a:solidFill>
                  <a:schemeClr val="tx1">
                    <a:lumMod val="75000"/>
                    <a:lumOff val="25000"/>
                  </a:schemeClr>
                </a:solidFill>
              </a:rPr>
              <a:t>. </a:t>
            </a:r>
          </a:p>
          <a:p>
            <a:endParaRPr lang="lv-LV" dirty="0"/>
          </a:p>
        </p:txBody>
      </p:sp>
    </p:spTree>
    <p:extLst>
      <p:ext uri="{BB962C8B-B14F-4D97-AF65-F5344CB8AC3E}">
        <p14:creationId xmlns:p14="http://schemas.microsoft.com/office/powerpoint/2010/main" val="212512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54D415-0434-477D-811A-D1ABE1A5A5CC}"/>
              </a:ext>
            </a:extLst>
          </p:cNvPr>
          <p:cNvSpPr>
            <a:spLocks noGrp="1"/>
          </p:cNvSpPr>
          <p:nvPr>
            <p:ph type="body" idx="1"/>
          </p:nvPr>
        </p:nvSpPr>
        <p:spPr>
          <a:xfrm>
            <a:off x="3046119" y="1356430"/>
            <a:ext cx="8749640" cy="5114161"/>
          </a:xfrm>
        </p:spPr>
        <p:txBody>
          <a:bodyPr/>
          <a:lstStyle/>
          <a:p>
            <a:pPr marL="228600" indent="0"/>
            <a:r>
              <a:rPr lang="lv-LV" sz="2800" dirty="0">
                <a:solidFill>
                  <a:schemeClr val="tx1">
                    <a:lumMod val="65000"/>
                    <a:lumOff val="35000"/>
                  </a:schemeClr>
                </a:solidFill>
              </a:rPr>
              <a:t>Saikne starp uzticēšanos un profesionālu un neatkarīgu mediju vidi:</a:t>
            </a:r>
          </a:p>
          <a:p>
            <a:pPr marL="685800" lvl="1" indent="0"/>
            <a:endParaRPr lang="lv-LV" sz="3200" dirty="0">
              <a:solidFill>
                <a:schemeClr val="tx1">
                  <a:lumMod val="65000"/>
                  <a:lumOff val="35000"/>
                </a:schemeClr>
              </a:solidFill>
            </a:endParaRPr>
          </a:p>
          <a:p>
            <a:pPr marL="971550" lvl="1" indent="-285750">
              <a:buFont typeface="Arial" panose="020B0604020202020204" pitchFamily="34" charset="0"/>
              <a:buChar char="•"/>
            </a:pPr>
            <a:r>
              <a:rPr lang="lv-LV" sz="2400" i="1" dirty="0">
                <a:solidFill>
                  <a:schemeClr val="tx1">
                    <a:lumMod val="65000"/>
                    <a:lumOff val="35000"/>
                  </a:schemeClr>
                </a:solidFill>
              </a:rPr>
              <a:t>Atbilstoša valoda;</a:t>
            </a:r>
          </a:p>
          <a:p>
            <a:pPr marL="1028700" lvl="1" indent="-342900">
              <a:buFont typeface="Arial" panose="020B0604020202020204" pitchFamily="34" charset="0"/>
              <a:buChar char="•"/>
            </a:pPr>
            <a:endParaRPr lang="lv-LV" sz="2400" i="1" dirty="0">
              <a:solidFill>
                <a:schemeClr val="tx1">
                  <a:lumMod val="65000"/>
                  <a:lumOff val="35000"/>
                </a:schemeClr>
              </a:solidFill>
            </a:endParaRPr>
          </a:p>
          <a:p>
            <a:pPr marL="971550" lvl="1" indent="-285750">
              <a:buFont typeface="Arial" panose="020B0604020202020204" pitchFamily="34" charset="0"/>
              <a:buChar char="•"/>
            </a:pPr>
            <a:r>
              <a:rPr lang="lv-LV" sz="2400" i="1" dirty="0">
                <a:solidFill>
                  <a:schemeClr val="tx1">
                    <a:lumMod val="65000"/>
                    <a:lumOff val="35000"/>
                  </a:schemeClr>
                </a:solidFill>
              </a:rPr>
              <a:t>Viedokļu daudzveidība; nosaka medija izvēli;</a:t>
            </a:r>
          </a:p>
          <a:p>
            <a:pPr marL="1028700" lvl="1" indent="-342900">
              <a:buFont typeface="Arial" panose="020B0604020202020204" pitchFamily="34" charset="0"/>
              <a:buChar char="•"/>
            </a:pPr>
            <a:endParaRPr lang="lv-LV" sz="2400" i="1" dirty="0">
              <a:solidFill>
                <a:schemeClr val="tx1">
                  <a:lumMod val="65000"/>
                  <a:lumOff val="35000"/>
                </a:schemeClr>
              </a:solidFill>
            </a:endParaRPr>
          </a:p>
          <a:p>
            <a:pPr marL="971550" lvl="1" indent="-285750">
              <a:buFont typeface="Arial" panose="020B0604020202020204" pitchFamily="34" charset="0"/>
              <a:buChar char="•"/>
            </a:pPr>
            <a:r>
              <a:rPr lang="lv-LV" sz="2400" i="1" dirty="0">
                <a:solidFill>
                  <a:schemeClr val="tx1">
                    <a:lumMod val="65000"/>
                    <a:lumOff val="35000"/>
                  </a:schemeClr>
                </a:solidFill>
              </a:rPr>
              <a:t>Faktu nošķiršana no viedokļiem;</a:t>
            </a:r>
          </a:p>
          <a:p>
            <a:pPr marL="1028700" lvl="1" indent="-342900">
              <a:buFont typeface="Arial" panose="020B0604020202020204" pitchFamily="34" charset="0"/>
              <a:buChar char="•"/>
            </a:pPr>
            <a:endParaRPr lang="lv-LV" sz="2400" i="1" dirty="0">
              <a:solidFill>
                <a:schemeClr val="tx1">
                  <a:lumMod val="65000"/>
                  <a:lumOff val="35000"/>
                </a:schemeClr>
              </a:solidFill>
            </a:endParaRPr>
          </a:p>
          <a:p>
            <a:pPr marL="971550" lvl="1" indent="-285750">
              <a:buFont typeface="Arial" panose="020B0604020202020204" pitchFamily="34" charset="0"/>
              <a:buChar char="•"/>
            </a:pPr>
            <a:r>
              <a:rPr lang="lv-LV" sz="2400" i="1" dirty="0">
                <a:solidFill>
                  <a:schemeClr val="tx1">
                    <a:lumMod val="65000"/>
                    <a:lumOff val="35000"/>
                  </a:schemeClr>
                </a:solidFill>
              </a:rPr>
              <a:t>Reputācija un iepriekšējā pieredze;</a:t>
            </a:r>
          </a:p>
          <a:p>
            <a:pPr marL="1028700" lvl="1" indent="-342900">
              <a:buFont typeface="Arial" panose="020B0604020202020204" pitchFamily="34" charset="0"/>
              <a:buChar char="•"/>
            </a:pPr>
            <a:endParaRPr lang="lv-LV" sz="2400" i="1" dirty="0">
              <a:solidFill>
                <a:schemeClr val="tx1">
                  <a:lumMod val="65000"/>
                  <a:lumOff val="35000"/>
                </a:schemeClr>
              </a:solidFill>
            </a:endParaRPr>
          </a:p>
          <a:p>
            <a:pPr marL="971550" lvl="1" indent="-285750">
              <a:buFont typeface="Arial" panose="020B0604020202020204" pitchFamily="34" charset="0"/>
              <a:buChar char="•"/>
            </a:pPr>
            <a:r>
              <a:rPr lang="lv-LV" sz="2400" i="1" dirty="0">
                <a:solidFill>
                  <a:schemeClr val="tx1">
                    <a:lumMod val="65000"/>
                    <a:lumOff val="35000"/>
                  </a:schemeClr>
                </a:solidFill>
              </a:rPr>
              <a:t>Institucionālā piederība/statuss.</a:t>
            </a:r>
          </a:p>
          <a:p>
            <a:pPr marL="514350" indent="-285750">
              <a:buFont typeface="Arial" panose="020B0604020202020204" pitchFamily="34" charset="0"/>
              <a:buChar char="•"/>
            </a:pPr>
            <a:endParaRPr lang="lv-LV" sz="2400" dirty="0"/>
          </a:p>
          <a:p>
            <a:pPr marL="514350" indent="-285750">
              <a:buFont typeface="Arial" panose="020B0604020202020204" pitchFamily="34" charset="0"/>
              <a:buChar char="•"/>
            </a:pPr>
            <a:endParaRPr lang="lv-LV" sz="2400" dirty="0"/>
          </a:p>
          <a:p>
            <a:pPr marL="514350" indent="-285750">
              <a:buFont typeface="Arial" panose="020B0604020202020204" pitchFamily="34" charset="0"/>
              <a:buChar char="•"/>
            </a:pPr>
            <a:endParaRPr lang="lv-LV" sz="2400" dirty="0"/>
          </a:p>
          <a:p>
            <a:pPr marL="514350" indent="-285750">
              <a:buFont typeface="Arial" panose="020B0604020202020204" pitchFamily="34" charset="0"/>
              <a:buChar char="•"/>
            </a:pPr>
            <a:endParaRPr lang="lv-LV" dirty="0"/>
          </a:p>
          <a:p>
            <a:pPr marL="514350" indent="-285750">
              <a:buFont typeface="Arial" panose="020B0604020202020204" pitchFamily="34" charset="0"/>
              <a:buChar char="•"/>
            </a:pPr>
            <a:endParaRPr lang="lv-LV" dirty="0"/>
          </a:p>
        </p:txBody>
      </p:sp>
      <p:sp>
        <p:nvSpPr>
          <p:cNvPr id="3" name="Text Placeholder 2">
            <a:extLst>
              <a:ext uri="{FF2B5EF4-FFF2-40B4-BE49-F238E27FC236}">
                <a16:creationId xmlns:a16="http://schemas.microsoft.com/office/drawing/2014/main" id="{C0674924-D847-4936-86FC-5B4D36841D9C}"/>
              </a:ext>
            </a:extLst>
          </p:cNvPr>
          <p:cNvSpPr>
            <a:spLocks noGrp="1"/>
          </p:cNvSpPr>
          <p:nvPr>
            <p:ph type="body" idx="2"/>
          </p:nvPr>
        </p:nvSpPr>
        <p:spPr>
          <a:xfrm>
            <a:off x="3046118" y="387408"/>
            <a:ext cx="8749641" cy="882591"/>
          </a:xfrm>
        </p:spPr>
        <p:txBody>
          <a:bodyPr/>
          <a:lstStyle/>
          <a:p>
            <a:pPr algn="ctr"/>
            <a:r>
              <a:rPr lang="lv-LV" sz="4000" dirty="0"/>
              <a:t>PROFESIONALITĀTE</a:t>
            </a:r>
          </a:p>
          <a:p>
            <a:endParaRPr lang="lv-LV" dirty="0"/>
          </a:p>
        </p:txBody>
      </p:sp>
      <p:sp>
        <p:nvSpPr>
          <p:cNvPr id="4" name="TextBox 3">
            <a:extLst>
              <a:ext uri="{FF2B5EF4-FFF2-40B4-BE49-F238E27FC236}">
                <a16:creationId xmlns:a16="http://schemas.microsoft.com/office/drawing/2014/main" id="{E4A25092-3B0F-4862-B88C-7D71A2668F20}"/>
              </a:ext>
            </a:extLst>
          </p:cNvPr>
          <p:cNvSpPr txBox="1"/>
          <p:nvPr/>
        </p:nvSpPr>
        <p:spPr>
          <a:xfrm>
            <a:off x="254000" y="1356431"/>
            <a:ext cx="2326640" cy="4001095"/>
          </a:xfrm>
          <a:prstGeom prst="rect">
            <a:avLst/>
          </a:prstGeom>
          <a:noFill/>
        </p:spPr>
        <p:txBody>
          <a:bodyPr wrap="square" rtlCol="0">
            <a:spAutoFit/>
          </a:bodyPr>
          <a:lstStyle/>
          <a:p>
            <a:pPr algn="just"/>
            <a:r>
              <a:rPr lang="lv-LV" sz="1600" i="1" dirty="0">
                <a:solidFill>
                  <a:schemeClr val="tx1">
                    <a:lumMod val="75000"/>
                    <a:lumOff val="25000"/>
                  </a:schemeClr>
                </a:solidFill>
              </a:rPr>
              <a:t>R: Man patīk, ka sabiedriskajos medijos informācija tiek pasniegta lakoniski, ka nav tik daudz liekas informācijas, kuru es nevēlos zināt. (..). Man ir svarīgi, lai </a:t>
            </a:r>
            <a:r>
              <a:rPr lang="lv-LV" sz="1600" b="1" i="1" dirty="0">
                <a:solidFill>
                  <a:schemeClr val="tx1">
                    <a:lumMod val="75000"/>
                    <a:lumOff val="25000"/>
                  </a:schemeClr>
                </a:solidFill>
              </a:rPr>
              <a:t>fakti ir konstatēti bez liekas informācijas</a:t>
            </a:r>
            <a:r>
              <a:rPr lang="lv-LV" sz="1600" i="1" dirty="0">
                <a:solidFill>
                  <a:schemeClr val="tx1">
                    <a:lumMod val="75000"/>
                    <a:lumOff val="25000"/>
                  </a:schemeClr>
                </a:solidFill>
              </a:rPr>
              <a:t>, stāstījuma, </a:t>
            </a:r>
            <a:r>
              <a:rPr lang="lv-LV" sz="1600" b="1" i="1" dirty="0">
                <a:solidFill>
                  <a:schemeClr val="tx1">
                    <a:lumMod val="75000"/>
                    <a:lumOff val="25000"/>
                  </a:schemeClr>
                </a:solidFill>
              </a:rPr>
              <a:t>tāpēc pēdējā laikā vairāk pievērsos sabiedriskajiem medijiem.</a:t>
            </a:r>
            <a:endParaRPr lang="lv-LV" sz="1600" dirty="0">
              <a:solidFill>
                <a:schemeClr val="tx1">
                  <a:lumMod val="75000"/>
                  <a:lumOff val="25000"/>
                </a:schemeClr>
              </a:solidFill>
            </a:endParaRPr>
          </a:p>
          <a:p>
            <a:endParaRPr lang="lv-LV" dirty="0"/>
          </a:p>
        </p:txBody>
      </p:sp>
    </p:spTree>
    <p:extLst>
      <p:ext uri="{BB962C8B-B14F-4D97-AF65-F5344CB8AC3E}">
        <p14:creationId xmlns:p14="http://schemas.microsoft.com/office/powerpoint/2010/main" val="265247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3045599" y="388800"/>
            <a:ext cx="8660847" cy="791414"/>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s-ES" sz="2800" b="0" dirty="0"/>
              <a:t>INTERESES UN MEDIJU LIETOŠANAS PARADUMI</a:t>
            </a:r>
          </a:p>
        </p:txBody>
      </p:sp>
      <p:sp>
        <p:nvSpPr>
          <p:cNvPr id="149" name="Google Shape;149;p18"/>
          <p:cNvSpPr txBox="1">
            <a:spLocks noGrp="1"/>
          </p:cNvSpPr>
          <p:nvPr>
            <p:ph type="body" idx="1"/>
          </p:nvPr>
        </p:nvSpPr>
        <p:spPr>
          <a:xfrm>
            <a:off x="2796363" y="1357200"/>
            <a:ext cx="8775699" cy="4721813"/>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Font typeface="Arial" panose="020B0604020202020204" pitchFamily="34" charset="0"/>
              <a:buChar char="•"/>
            </a:pPr>
            <a:endParaRPr lang="lv-LV" sz="2400" i="1" dirty="0"/>
          </a:p>
          <a:p>
            <a:pPr marL="342900" lvl="0" indent="-342900" algn="l" rtl="0">
              <a:lnSpc>
                <a:spcPct val="100000"/>
              </a:lnSpc>
              <a:spcBef>
                <a:spcPts val="0"/>
              </a:spcBef>
              <a:spcAft>
                <a:spcPts val="0"/>
              </a:spcAft>
              <a:buFont typeface="Arial" panose="020B0604020202020204" pitchFamily="34" charset="0"/>
              <a:buChar char="•"/>
            </a:pPr>
            <a:r>
              <a:rPr lang="lv-LV" sz="2400" i="1" dirty="0">
                <a:solidFill>
                  <a:schemeClr val="tx1">
                    <a:lumMod val="65000"/>
                    <a:lumOff val="35000"/>
                  </a:schemeClr>
                </a:solidFill>
              </a:rPr>
              <a:t>R: Es skatos būtībā divas programmas. LTV-1 un LTV-7. LTV-1 galvenokārt no rītiem, kad brokastoju virtuvē, tur ir mazs TV, tajā pašā laikā var skatīties ziņas. LTV-7 galvenokārt sporta dēļ, jo tie pārraida, piemēram, dažus mačus, īpaši, kad piedalās Latvija.</a:t>
            </a:r>
            <a:endParaRPr sz="2400" i="1" dirty="0">
              <a:solidFill>
                <a:schemeClr val="tx1">
                  <a:lumMod val="65000"/>
                  <a:lumOff val="35000"/>
                </a:schemeClr>
              </a:solidFill>
            </a:endParaRPr>
          </a:p>
          <a:p>
            <a:pPr marL="0" lvl="0" indent="0" algn="l" rtl="0">
              <a:lnSpc>
                <a:spcPct val="100000"/>
              </a:lnSpc>
              <a:spcBef>
                <a:spcPts val="0"/>
              </a:spcBef>
              <a:spcAft>
                <a:spcPts val="0"/>
              </a:spcAft>
              <a:buNone/>
            </a:pPr>
            <a:endParaRPr sz="2400" i="1" dirty="0">
              <a:solidFill>
                <a:schemeClr val="tx1">
                  <a:lumMod val="65000"/>
                  <a:lumOff val="35000"/>
                </a:schemeClr>
              </a:solidFill>
            </a:endParaRPr>
          </a:p>
          <a:p>
            <a:pPr marL="285750" lvl="0" indent="-285750" algn="just" rtl="0">
              <a:lnSpc>
                <a:spcPct val="100000"/>
              </a:lnSpc>
              <a:spcBef>
                <a:spcPts val="0"/>
              </a:spcBef>
              <a:spcAft>
                <a:spcPts val="0"/>
              </a:spcAft>
              <a:buClr>
                <a:schemeClr val="dk1"/>
              </a:buClr>
              <a:buSzPts val="2400"/>
              <a:buFont typeface="Arial"/>
              <a:buChar char="•"/>
            </a:pPr>
            <a:r>
              <a:rPr lang="lv-LV" sz="2400" i="1" dirty="0">
                <a:solidFill>
                  <a:schemeClr val="tx1">
                    <a:lumMod val="65000"/>
                    <a:lumOff val="35000"/>
                  </a:schemeClr>
                </a:solidFill>
              </a:rPr>
              <a:t>R: Man vairāk patīk TVNET nekā LSM, bet atkal, no otras puses, LSM man patīk labāk, jo tur ziņas visas ir pieejamas bezmaksas, bet TVNET, ja tu gribi vairāk uzzināt, ir jāmaksā.</a:t>
            </a:r>
            <a:endParaRPr dirty="0">
              <a:solidFill>
                <a:schemeClr val="tx1">
                  <a:lumMod val="65000"/>
                  <a:lumOff val="35000"/>
                </a:schemeClr>
              </a:solidFill>
            </a:endParaRPr>
          </a:p>
          <a:p>
            <a:pPr marL="0" lvl="0" indent="0" algn="l" rtl="0">
              <a:lnSpc>
                <a:spcPct val="100000"/>
              </a:lnSpc>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1"/>
          <p:cNvSpPr txBox="1">
            <a:spLocks noGrp="1"/>
          </p:cNvSpPr>
          <p:nvPr>
            <p:ph type="body" idx="1"/>
          </p:nvPr>
        </p:nvSpPr>
        <p:spPr>
          <a:xfrm>
            <a:off x="2407919" y="1227696"/>
            <a:ext cx="9511177" cy="53661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Font typeface="Arial"/>
              <a:buNone/>
            </a:pPr>
            <a:endParaRPr dirty="0"/>
          </a:p>
          <a:p>
            <a:pPr marL="285750" lvl="0" indent="-285750" algn="just">
              <a:buFont typeface="Arial" panose="020B0604020202020204" pitchFamily="34" charset="0"/>
              <a:buChar char="•"/>
            </a:pPr>
            <a:r>
              <a:rPr lang="lv-LV" sz="2000" dirty="0">
                <a:solidFill>
                  <a:schemeClr val="tx1">
                    <a:lumMod val="65000"/>
                    <a:lumOff val="35000"/>
                  </a:schemeClr>
                </a:solidFill>
              </a:rPr>
              <a:t>Uzskats, ka krīzēs uzticamāki ir sabiedriskie mediji; </a:t>
            </a:r>
          </a:p>
          <a:p>
            <a:pPr marL="0" lvl="0" indent="0" algn="just"/>
            <a:endParaRPr lang="lv-LV" sz="2000" dirty="0">
              <a:solidFill>
                <a:schemeClr val="tx1">
                  <a:lumMod val="65000"/>
                  <a:lumOff val="35000"/>
                </a:schemeClr>
              </a:solidFill>
            </a:endParaRPr>
          </a:p>
          <a:p>
            <a:pPr marL="285750" lvl="0" indent="-285750" algn="just">
              <a:buFont typeface="Arial" panose="020B0604020202020204" pitchFamily="34" charset="0"/>
              <a:buChar char="•"/>
            </a:pPr>
            <a:r>
              <a:rPr lang="lv-LV" sz="2000" dirty="0">
                <a:solidFill>
                  <a:schemeClr val="tx1">
                    <a:lumMod val="65000"/>
                    <a:lumOff val="35000"/>
                  </a:schemeClr>
                </a:solidFill>
              </a:rPr>
              <a:t>Negatīva pieredze Covid-19 pandēmijas laikā;</a:t>
            </a:r>
          </a:p>
          <a:p>
            <a:pPr marL="285750" lvl="0" indent="-285750" algn="just">
              <a:buFont typeface="Arial" panose="020B0604020202020204" pitchFamily="34" charset="0"/>
              <a:buChar char="•"/>
            </a:pPr>
            <a:endParaRPr lang="lv-LV" sz="2000" dirty="0">
              <a:solidFill>
                <a:schemeClr val="tx1">
                  <a:lumMod val="65000"/>
                  <a:lumOff val="35000"/>
                </a:schemeClr>
              </a:solidFill>
            </a:endParaRPr>
          </a:p>
          <a:p>
            <a:pPr marL="285750" lvl="0" indent="-285750" algn="just">
              <a:buFont typeface="Arial" panose="020B0604020202020204" pitchFamily="34" charset="0"/>
              <a:buChar char="•"/>
            </a:pPr>
            <a:r>
              <a:rPr lang="lv-LV" sz="2000" dirty="0">
                <a:solidFill>
                  <a:schemeClr val="tx1">
                    <a:lumMod val="65000"/>
                    <a:lumOff val="35000"/>
                  </a:schemeClr>
                </a:solidFill>
              </a:rPr>
              <a:t>Krievvalodīgo vidū plaši bija pārstāvēts viedoklis, ka Latvijā pašlaik trūkst vārda brīvības:</a:t>
            </a:r>
          </a:p>
          <a:p>
            <a:pPr marL="0" lvl="0" indent="0" algn="just"/>
            <a:endParaRPr lang="lv-LV" sz="2000" dirty="0">
              <a:solidFill>
                <a:schemeClr val="tx1">
                  <a:lumMod val="65000"/>
                  <a:lumOff val="35000"/>
                </a:schemeClr>
              </a:solidFill>
            </a:endParaRPr>
          </a:p>
          <a:p>
            <a:pPr marL="742950" lvl="1" indent="-285750" algn="just">
              <a:buFont typeface="Arial" panose="020B0604020202020204" pitchFamily="34" charset="0"/>
              <a:buChar char="•"/>
            </a:pPr>
            <a:r>
              <a:rPr lang="lv-LV" sz="2000" dirty="0">
                <a:solidFill>
                  <a:schemeClr val="tx1">
                    <a:lumMod val="65000"/>
                    <a:lumOff val="35000"/>
                  </a:schemeClr>
                </a:solidFill>
              </a:rPr>
              <a:t>runājot par karu Ukrainā </a:t>
            </a:r>
            <a:r>
              <a:rPr lang="lv-LV" sz="2000" i="1" dirty="0">
                <a:solidFill>
                  <a:schemeClr val="tx1">
                    <a:lumMod val="65000"/>
                    <a:lumOff val="35000"/>
                  </a:schemeClr>
                </a:solidFill>
              </a:rPr>
              <a:t>medijos nav iedomājama kāda Ukrainas kritika, pašlaik neko sliktu par Ukrainu nedrīkst teikt un medijos tas netiks publicēts;</a:t>
            </a:r>
            <a:r>
              <a:rPr lang="lv-LV" sz="2000" dirty="0">
                <a:solidFill>
                  <a:schemeClr val="tx1">
                    <a:lumMod val="65000"/>
                    <a:lumOff val="35000"/>
                  </a:schemeClr>
                </a:solidFill>
              </a:rPr>
              <a:t> tāpat pašlaik netiek pieļauts mediju saturs ar ASV vai NATO kritiku;</a:t>
            </a:r>
          </a:p>
          <a:p>
            <a:pPr marL="457200" lvl="1" indent="0" algn="just"/>
            <a:endParaRPr lang="lv-LV" sz="2000" dirty="0">
              <a:solidFill>
                <a:schemeClr val="tx1">
                  <a:lumMod val="65000"/>
                  <a:lumOff val="35000"/>
                </a:schemeClr>
              </a:solidFill>
            </a:endParaRPr>
          </a:p>
          <a:p>
            <a:pPr marL="742950" lvl="1" indent="-285750" algn="just">
              <a:buFont typeface="Arial" panose="020B0604020202020204" pitchFamily="34" charset="0"/>
              <a:buChar char="•"/>
            </a:pPr>
            <a:r>
              <a:rPr lang="lv-LV" sz="2000" dirty="0">
                <a:solidFill>
                  <a:schemeClr val="tx1">
                    <a:lumMod val="65000"/>
                    <a:lumOff val="35000"/>
                  </a:schemeClr>
                </a:solidFill>
              </a:rPr>
              <a:t>dēļ kara Ukrainā visvairāk no mediju politikas un vārda brīvības ierobežošanas cieš krievu tautības cilvēki, kuri </a:t>
            </a:r>
            <a:r>
              <a:rPr lang="lv-LV" sz="2000" i="1" dirty="0">
                <a:solidFill>
                  <a:schemeClr val="tx1">
                    <a:lumMod val="65000"/>
                    <a:lumOff val="35000"/>
                  </a:schemeClr>
                </a:solidFill>
              </a:rPr>
              <a:t>pašlaik nevar tik brīvi izpausties kā latvieši. </a:t>
            </a:r>
          </a:p>
        </p:txBody>
      </p:sp>
      <p:sp>
        <p:nvSpPr>
          <p:cNvPr id="107" name="Google Shape;107;p11"/>
          <p:cNvSpPr txBox="1">
            <a:spLocks noGrp="1"/>
          </p:cNvSpPr>
          <p:nvPr>
            <p:ph type="body" idx="2"/>
          </p:nvPr>
        </p:nvSpPr>
        <p:spPr>
          <a:xfrm>
            <a:off x="3007360" y="159488"/>
            <a:ext cx="8911737" cy="10682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Font typeface="Arial"/>
              <a:buNone/>
            </a:pPr>
            <a:endParaRPr lang="lv-LV" dirty="0"/>
          </a:p>
          <a:p>
            <a:pPr marL="0" lvl="0" indent="0" algn="ctr" rtl="0">
              <a:lnSpc>
                <a:spcPct val="100000"/>
              </a:lnSpc>
              <a:spcBef>
                <a:spcPts val="0"/>
              </a:spcBef>
              <a:spcAft>
                <a:spcPts val="0"/>
              </a:spcAft>
              <a:buClr>
                <a:schemeClr val="lt1"/>
              </a:buClr>
              <a:buSzPts val="2400"/>
              <a:buFont typeface="Arial"/>
              <a:buNone/>
            </a:pPr>
            <a:r>
              <a:rPr lang="lv-LV" sz="3200" b="0" dirty="0"/>
              <a:t>SITUATĪVAIS FAKTORS: KRĪZES SITUĀCIJAS</a:t>
            </a:r>
          </a:p>
        </p:txBody>
      </p:sp>
      <p:sp>
        <p:nvSpPr>
          <p:cNvPr id="2" name="TextBox 1">
            <a:extLst>
              <a:ext uri="{FF2B5EF4-FFF2-40B4-BE49-F238E27FC236}">
                <a16:creationId xmlns:a16="http://schemas.microsoft.com/office/drawing/2014/main" id="{F1D4E344-94D6-4C87-9A9D-A3F8ECB43564}"/>
              </a:ext>
            </a:extLst>
          </p:cNvPr>
          <p:cNvSpPr txBox="1"/>
          <p:nvPr/>
        </p:nvSpPr>
        <p:spPr>
          <a:xfrm>
            <a:off x="101600" y="1696720"/>
            <a:ext cx="2306320" cy="2246769"/>
          </a:xfrm>
          <a:prstGeom prst="rect">
            <a:avLst/>
          </a:prstGeom>
          <a:noFill/>
        </p:spPr>
        <p:txBody>
          <a:bodyPr wrap="square" rtlCol="0">
            <a:spAutoFit/>
          </a:bodyPr>
          <a:lstStyle/>
          <a:p>
            <a:r>
              <a:rPr lang="lv-LV" i="1" dirty="0">
                <a:solidFill>
                  <a:schemeClr val="tx1">
                    <a:lumMod val="75000"/>
                    <a:lumOff val="25000"/>
                  </a:schemeClr>
                </a:solidFill>
              </a:rPr>
              <a:t>• R: Vēl ir tā, pieņemsim, nedod Dievs karš Latvijā sāktos – tad jau labāk es uzticētos sabiedriskajiem [medijiem], nevis </a:t>
            </a:r>
            <a:r>
              <a:rPr lang="lv-LV" i="1" dirty="0" err="1">
                <a:solidFill>
                  <a:schemeClr val="tx1">
                    <a:lumMod val="75000"/>
                    <a:lumOff val="25000"/>
                  </a:schemeClr>
                </a:solidFill>
              </a:rPr>
              <a:t>komerc</a:t>
            </a:r>
            <a:r>
              <a:rPr lang="lv-LV" i="1" dirty="0">
                <a:solidFill>
                  <a:schemeClr val="tx1">
                    <a:lumMod val="75000"/>
                    <a:lumOff val="25000"/>
                  </a:schemeClr>
                </a:solidFill>
              </a:rPr>
              <a:t>[medijiem]. (..) </a:t>
            </a:r>
          </a:p>
          <a:p>
            <a:r>
              <a:rPr lang="lv-LV" i="1" dirty="0">
                <a:solidFill>
                  <a:schemeClr val="tx1">
                    <a:lumMod val="75000"/>
                    <a:lumOff val="25000"/>
                  </a:schemeClr>
                </a:solidFill>
              </a:rPr>
              <a:t>Jā, jo tas ir valsts [medijs], tas izziņo visiem, tad visa pasaule zinās.</a:t>
            </a:r>
          </a:p>
          <a:p>
            <a:endParaRPr lang="lv-LV"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3045600" y="388799"/>
            <a:ext cx="8569226" cy="778519"/>
          </a:xfrm>
          <a:prstGeom prst="rect">
            <a:avLst/>
          </a:prstGeom>
          <a:noFill/>
          <a:ln>
            <a:noFill/>
          </a:ln>
        </p:spPr>
        <p:txBody>
          <a:bodyPr spcFirstLastPara="1" wrap="square" lIns="0" tIns="0" rIns="0" bIns="0" anchor="t" anchorCtr="0">
            <a:noAutofit/>
          </a:bodyPr>
          <a:lstStyle/>
          <a:p>
            <a:pPr lvl="0" algn="ctr"/>
            <a:r>
              <a:rPr lang="lv-LV" sz="2800" b="0" dirty="0"/>
              <a:t>MEDIJU ĪPAŠNIEKU, VADĪBAS IETEKME. REPUTĀCIJA.</a:t>
            </a:r>
          </a:p>
        </p:txBody>
      </p:sp>
      <p:sp>
        <p:nvSpPr>
          <p:cNvPr id="113" name="Google Shape;113;p12"/>
          <p:cNvSpPr txBox="1">
            <a:spLocks noGrp="1"/>
          </p:cNvSpPr>
          <p:nvPr>
            <p:ph type="body" idx="1"/>
          </p:nvPr>
        </p:nvSpPr>
        <p:spPr>
          <a:xfrm>
            <a:off x="1984443" y="1167320"/>
            <a:ext cx="9780837" cy="5496128"/>
          </a:xfrm>
          <a:prstGeom prst="rect">
            <a:avLst/>
          </a:prstGeom>
          <a:noFill/>
          <a:ln>
            <a:noFill/>
          </a:ln>
        </p:spPr>
        <p:txBody>
          <a:bodyPr spcFirstLastPara="1" wrap="square" lIns="0" tIns="0" rIns="0" bIns="0" anchor="t" anchorCtr="0">
            <a:noAutofit/>
          </a:bodyPr>
          <a:lstStyle/>
          <a:p>
            <a:pPr marL="0" lvl="0" indent="0" algn="just"/>
            <a:endParaRPr lang="lv-LV" sz="2400" dirty="0">
              <a:solidFill>
                <a:schemeClr val="tx1">
                  <a:lumMod val="65000"/>
                  <a:lumOff val="35000"/>
                </a:schemeClr>
              </a:solidFill>
            </a:endParaRPr>
          </a:p>
          <a:p>
            <a:pPr marL="342900" lvl="0" indent="-342900" algn="just">
              <a:buFont typeface="Arial" panose="020B0604020202020204" pitchFamily="34" charset="0"/>
              <a:buChar char="•"/>
            </a:pPr>
            <a:r>
              <a:rPr lang="lv-LV" sz="2400" dirty="0">
                <a:solidFill>
                  <a:schemeClr val="tx1">
                    <a:lumMod val="65000"/>
                    <a:lumOff val="35000"/>
                  </a:schemeClr>
                </a:solidFill>
              </a:rPr>
              <a:t>Latviešu vidū attieksme pret mediju vadību un īpašniekiem – neitrāla, krievvalodīgo – vairāk kritiska;</a:t>
            </a:r>
          </a:p>
          <a:p>
            <a:pPr marL="342900" lvl="0" indent="-342900" algn="just">
              <a:buFont typeface="Arial" panose="020B0604020202020204" pitchFamily="34" charset="0"/>
              <a:buChar char="•"/>
            </a:pPr>
            <a:endParaRPr lang="lv-LV" sz="2400" dirty="0">
              <a:solidFill>
                <a:schemeClr val="tx1">
                  <a:lumMod val="65000"/>
                  <a:lumOff val="35000"/>
                </a:schemeClr>
              </a:solidFill>
            </a:endParaRPr>
          </a:p>
          <a:p>
            <a:pPr marL="342900" lvl="0" indent="-342900" algn="just">
              <a:buFont typeface="Arial" panose="020B0604020202020204" pitchFamily="34" charset="0"/>
              <a:buChar char="•"/>
            </a:pPr>
            <a:r>
              <a:rPr lang="lv-LV" sz="2400" dirty="0">
                <a:solidFill>
                  <a:schemeClr val="tx1">
                    <a:lumMod val="65000"/>
                    <a:lumOff val="35000"/>
                  </a:schemeClr>
                </a:solidFill>
              </a:rPr>
              <a:t>Krievvalodīgo grupā tika norādīts, ka sabiedrisko mediju vadību nevar uzskatīt par godprātīgu, jo tā priekšvēlēšanu laikā </a:t>
            </a:r>
            <a:r>
              <a:rPr lang="lv-LV" sz="2400" i="1" dirty="0">
                <a:solidFill>
                  <a:schemeClr val="tx1">
                    <a:lumMod val="65000"/>
                    <a:lumOff val="35000"/>
                  </a:schemeClr>
                </a:solidFill>
              </a:rPr>
              <a:t>nedod vārdu visām partijām, bet tikai populārākajām</a:t>
            </a:r>
            <a:r>
              <a:rPr lang="lv-LV" sz="2400" dirty="0">
                <a:solidFill>
                  <a:schemeClr val="tx1">
                    <a:lumMod val="65000"/>
                    <a:lumOff val="35000"/>
                  </a:schemeClr>
                </a:solidFill>
              </a:rPr>
              <a:t>. </a:t>
            </a:r>
          </a:p>
          <a:p>
            <a:pPr marL="342900" lvl="0" indent="-342900" algn="just">
              <a:buFont typeface="Arial" panose="020B0604020202020204" pitchFamily="34" charset="0"/>
              <a:buChar char="•"/>
            </a:pPr>
            <a:endParaRPr lang="lv-LV" sz="2400" dirty="0">
              <a:solidFill>
                <a:schemeClr val="tx1">
                  <a:lumMod val="65000"/>
                  <a:lumOff val="35000"/>
                </a:schemeClr>
              </a:solidFill>
            </a:endParaRPr>
          </a:p>
          <a:p>
            <a:pPr marL="342900" indent="-342900" algn="just">
              <a:buFont typeface="Arial" panose="020B0604020202020204" pitchFamily="34" charset="0"/>
              <a:buChar char="•"/>
            </a:pPr>
            <a:r>
              <a:rPr lang="lv-LV" sz="2400" dirty="0">
                <a:solidFill>
                  <a:schemeClr val="tx1">
                    <a:lumMod val="65000"/>
                    <a:lumOff val="35000"/>
                  </a:schemeClr>
                </a:solidFill>
              </a:rPr>
              <a:t>Sabiedriskais medijs </a:t>
            </a:r>
            <a:r>
              <a:rPr lang="lv-LV" sz="2400" dirty="0" err="1">
                <a:solidFill>
                  <a:schemeClr val="tx1">
                    <a:lumMod val="65000"/>
                    <a:lumOff val="35000"/>
                  </a:schemeClr>
                </a:solidFill>
              </a:rPr>
              <a:t>vs</a:t>
            </a:r>
            <a:r>
              <a:rPr lang="lv-LV" sz="2400" dirty="0">
                <a:solidFill>
                  <a:schemeClr val="tx1">
                    <a:lumMod val="65000"/>
                    <a:lumOff val="35000"/>
                  </a:schemeClr>
                </a:solidFill>
              </a:rPr>
              <a:t> komerciālais:</a:t>
            </a:r>
            <a:endParaRPr lang="lv-LV" sz="2400" i="1" dirty="0">
              <a:solidFill>
                <a:schemeClr val="tx1">
                  <a:lumMod val="65000"/>
                  <a:lumOff val="35000"/>
                </a:schemeClr>
              </a:solidFill>
            </a:endParaRPr>
          </a:p>
          <a:p>
            <a:pPr marL="457200" lvl="1" indent="0" algn="just"/>
            <a:r>
              <a:rPr lang="lv-LV" sz="2400" i="1" dirty="0">
                <a:solidFill>
                  <a:schemeClr val="tx1">
                    <a:lumMod val="65000"/>
                    <a:lumOff val="35000"/>
                  </a:schemeClr>
                </a:solidFill>
              </a:rPr>
              <a:t> - </a:t>
            </a:r>
            <a:r>
              <a:rPr lang="lv-LV" i="1" dirty="0">
                <a:solidFill>
                  <a:schemeClr val="tx1">
                    <a:lumMod val="65000"/>
                    <a:lumOff val="35000"/>
                  </a:schemeClr>
                </a:solidFill>
              </a:rPr>
              <a:t>Jā. Protams, ir jūtams, sabiedriski vai komerciāli. Es tieši gribētu akcentēt, ka, lūk,   sabiedriskajam medijam ir tā interese kaut kāda palīdzēt cilvēku izglītot vēlēšanām un tā tālāk, bet komerciālais ir vairāk ieinteresēts, lai nopelnītu, tāpēc tur mazāk cilvēku izglītošana, vairāk izklaide</a:t>
            </a:r>
            <a:r>
              <a:rPr lang="lv-LV" dirty="0">
                <a:solidFill>
                  <a:schemeClr val="tx1">
                    <a:lumMod val="65000"/>
                    <a:lumOff val="35000"/>
                  </a:schemeClr>
                </a:solidFill>
              </a:rPr>
              <a:t>.  -</a:t>
            </a:r>
          </a:p>
          <a:p>
            <a:pPr marL="457200" lvl="1" indent="0" algn="just"/>
            <a:endParaRPr lang="lv-LV" i="1" dirty="0">
              <a:solidFill>
                <a:schemeClr val="tx1">
                  <a:lumMod val="65000"/>
                  <a:lumOff val="35000"/>
                </a:schemeClr>
              </a:solidFill>
            </a:endParaRPr>
          </a:p>
          <a:p>
            <a:pPr marL="457200" lvl="1" indent="0" algn="just"/>
            <a:r>
              <a:rPr lang="lv-LV" i="1" dirty="0">
                <a:solidFill>
                  <a:schemeClr val="tx1">
                    <a:lumMod val="65000"/>
                    <a:lumOff val="35000"/>
                  </a:schemeClr>
                </a:solidFill>
              </a:rPr>
              <a:t> - Var teikt, ka sabiedriskie šajā ziņā ir profesionālāki. Tīri pamatojoties uz satura prezentāciju). Profesionālais diktoru līmenis šādā televīzijā joprojām ir... analfabētus tur vienkārši nelaiž.</a:t>
            </a:r>
          </a:p>
          <a:p>
            <a:pPr marL="457200" lvl="1" indent="0" algn="just"/>
            <a:endParaRPr sz="2400" dirty="0">
              <a:solidFill>
                <a:schemeClr val="tx1">
                  <a:lumMod val="65000"/>
                  <a:lumOff val="35000"/>
                </a:schemeClr>
              </a:solidFill>
            </a:endParaRPr>
          </a:p>
          <a:p>
            <a:pPr marL="0" lvl="0" indent="0" algn="l" rtl="0">
              <a:lnSpc>
                <a:spcPct val="100000"/>
              </a:lnSpc>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5"/>
          <p:cNvSpPr txBox="1">
            <a:spLocks noGrp="1"/>
          </p:cNvSpPr>
          <p:nvPr>
            <p:ph type="body" idx="1"/>
          </p:nvPr>
        </p:nvSpPr>
        <p:spPr>
          <a:xfrm>
            <a:off x="2734832" y="1161877"/>
            <a:ext cx="8685439" cy="5375109"/>
          </a:xfrm>
          <a:prstGeom prst="rect">
            <a:avLst/>
          </a:prstGeom>
          <a:noFill/>
          <a:ln>
            <a:noFill/>
          </a:ln>
        </p:spPr>
        <p:txBody>
          <a:bodyPr spcFirstLastPara="1" wrap="square" lIns="0" tIns="0" rIns="0" bIns="0" anchor="t" anchorCtr="0">
            <a:noAutofit/>
          </a:bodyPr>
          <a:lstStyle/>
          <a:p>
            <a:pPr marL="387350" lvl="0" indent="-285750" algn="just">
              <a:buFont typeface="Arial" panose="020B0604020202020204" pitchFamily="34" charset="0"/>
              <a:buChar char="•"/>
            </a:pPr>
            <a:endParaRPr lang="lv-LV" sz="2000" dirty="0"/>
          </a:p>
          <a:p>
            <a:pPr marL="387350" lvl="0" indent="-285750" algn="just">
              <a:buFont typeface="Arial" panose="020B0604020202020204" pitchFamily="34" charset="0"/>
              <a:buChar char="•"/>
            </a:pPr>
            <a:r>
              <a:rPr lang="lv-LV" sz="2000" dirty="0">
                <a:solidFill>
                  <a:schemeClr val="tx1">
                    <a:lumMod val="65000"/>
                    <a:lumOff val="35000"/>
                  </a:schemeClr>
                </a:solidFill>
              </a:rPr>
              <a:t>Neviens žurnālists Latvijā nevar būt pilnīgi neatkarīgs; jebkura žurnālista darbu lielā mērā ietekmē medija vadība, redakcijas lēmumi un politika. </a:t>
            </a:r>
          </a:p>
          <a:p>
            <a:pPr marL="387350" lvl="0" indent="-285750" algn="just">
              <a:buFont typeface="Arial" panose="020B0604020202020204" pitchFamily="34" charset="0"/>
              <a:buChar char="•"/>
            </a:pPr>
            <a:endParaRPr lang="lv-LV" sz="2000" dirty="0">
              <a:solidFill>
                <a:schemeClr val="tx1">
                  <a:lumMod val="65000"/>
                  <a:lumOff val="35000"/>
                </a:schemeClr>
              </a:solidFill>
            </a:endParaRPr>
          </a:p>
          <a:p>
            <a:pPr marL="387350" lvl="0" indent="-285750" algn="just">
              <a:buFont typeface="Arial" panose="020B0604020202020204" pitchFamily="34" charset="0"/>
              <a:buChar char="•"/>
            </a:pPr>
            <a:r>
              <a:rPr lang="lv-LV" sz="2000" dirty="0">
                <a:solidFill>
                  <a:schemeClr val="tx1">
                    <a:lumMod val="65000"/>
                    <a:lumOff val="35000"/>
                  </a:schemeClr>
                </a:solidFill>
              </a:rPr>
              <a:t>Žurnālistus vairāk virza finansiālie nevis profesionālie mērķi (galvenokārt krievvalodīgo grupās): </a:t>
            </a:r>
          </a:p>
          <a:p>
            <a:pPr marL="101600" lvl="0" indent="0" algn="just"/>
            <a:endParaRPr lang="lv-LV" sz="2000" dirty="0">
              <a:solidFill>
                <a:schemeClr val="tx1">
                  <a:lumMod val="65000"/>
                  <a:lumOff val="35000"/>
                </a:schemeClr>
              </a:solidFill>
            </a:endParaRPr>
          </a:p>
          <a:p>
            <a:pPr marL="844550" lvl="1" indent="-285750" algn="just">
              <a:buFont typeface="Arial" panose="020B0604020202020204" pitchFamily="34" charset="0"/>
              <a:buChar char="•"/>
            </a:pPr>
            <a:r>
              <a:rPr lang="lv-LV" sz="2000" i="1" dirty="0">
                <a:solidFill>
                  <a:schemeClr val="tx1">
                    <a:lumMod val="65000"/>
                    <a:lumOff val="35000"/>
                  </a:schemeClr>
                </a:solidFill>
              </a:rPr>
              <a:t>Piemēram, Jaunalksne, viņa neaizgāja no LTV1? Viņu nopirka </a:t>
            </a:r>
            <a:r>
              <a:rPr lang="lv-LV" sz="2000" i="1" dirty="0" err="1">
                <a:solidFill>
                  <a:schemeClr val="tx1">
                    <a:lumMod val="65000"/>
                    <a:lumOff val="35000"/>
                  </a:schemeClr>
                </a:solidFill>
              </a:rPr>
              <a:t>komerckanāli</a:t>
            </a:r>
            <a:r>
              <a:rPr lang="lv-LV" sz="2000" i="1" dirty="0">
                <a:solidFill>
                  <a:schemeClr val="tx1">
                    <a:lumMod val="65000"/>
                    <a:lumOff val="35000"/>
                  </a:schemeClr>
                </a:solidFill>
              </a:rPr>
              <a:t>. Citus arī nopirka </a:t>
            </a:r>
            <a:r>
              <a:rPr lang="lv-LV" sz="2000" i="1" dirty="0" err="1">
                <a:solidFill>
                  <a:schemeClr val="tx1">
                    <a:lumMod val="65000"/>
                    <a:lumOff val="35000"/>
                  </a:schemeClr>
                </a:solidFill>
              </a:rPr>
              <a:t>komerckanāli</a:t>
            </a:r>
            <a:r>
              <a:rPr lang="lv-LV" sz="2000" i="1" dirty="0">
                <a:solidFill>
                  <a:schemeClr val="tx1">
                    <a:lumMod val="65000"/>
                    <a:lumOff val="35000"/>
                  </a:schemeClr>
                </a:solidFill>
              </a:rPr>
              <a:t>, jo tur ir vairāk nauda. Es neesmu dzirdējusi, ka tur arī izteiktu tagad savu viedokli, vienkārši nauda vairāk. </a:t>
            </a:r>
          </a:p>
          <a:p>
            <a:pPr marL="558800" lvl="1" indent="0" algn="just"/>
            <a:endParaRPr lang="lv-LV" sz="2000" i="1" dirty="0">
              <a:solidFill>
                <a:schemeClr val="tx1">
                  <a:lumMod val="65000"/>
                  <a:lumOff val="35000"/>
                </a:schemeClr>
              </a:solidFill>
            </a:endParaRPr>
          </a:p>
          <a:p>
            <a:pPr marL="844550" lvl="1" indent="-285750" algn="just">
              <a:buFont typeface="Arial" panose="020B0604020202020204" pitchFamily="34" charset="0"/>
              <a:buChar char="•"/>
            </a:pPr>
            <a:r>
              <a:rPr lang="lv-LV" sz="2000" i="1" dirty="0" err="1">
                <a:solidFill>
                  <a:schemeClr val="tx1">
                    <a:lumMod val="65000"/>
                    <a:lumOff val="35000"/>
                  </a:schemeClr>
                </a:solidFill>
              </a:rPr>
              <a:t>Domburs</a:t>
            </a:r>
            <a:r>
              <a:rPr lang="lv-LV" sz="2000" i="1" dirty="0">
                <a:solidFill>
                  <a:schemeClr val="tx1">
                    <a:lumMod val="65000"/>
                    <a:lumOff val="35000"/>
                  </a:schemeClr>
                </a:solidFill>
              </a:rPr>
              <a:t> ietekmē. Runājot par uzticēšanos, jā. Viņš cenšas būt neatkarīgs. Man tas piestāv.</a:t>
            </a:r>
            <a:endParaRPr sz="2000" i="1" dirty="0">
              <a:solidFill>
                <a:schemeClr val="tx1">
                  <a:lumMod val="65000"/>
                  <a:lumOff val="35000"/>
                </a:schemeClr>
              </a:solidFill>
            </a:endParaRPr>
          </a:p>
        </p:txBody>
      </p:sp>
      <p:sp>
        <p:nvSpPr>
          <p:cNvPr id="131" name="Google Shape;131;p15"/>
          <p:cNvSpPr txBox="1">
            <a:spLocks noGrp="1"/>
          </p:cNvSpPr>
          <p:nvPr>
            <p:ph type="body" idx="2"/>
          </p:nvPr>
        </p:nvSpPr>
        <p:spPr>
          <a:xfrm>
            <a:off x="3046119" y="467933"/>
            <a:ext cx="7533276" cy="88849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2800"/>
              <a:buFont typeface="Arial"/>
              <a:buNone/>
            </a:pPr>
            <a:r>
              <a:rPr lang="lv-LV" sz="3200" b="0" dirty="0"/>
              <a:t>ŽURNĀLISTA PERSONĪBA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D553-DFD0-1208-FA7E-18C25B0A34DE}"/>
              </a:ext>
            </a:extLst>
          </p:cNvPr>
          <p:cNvSpPr>
            <a:spLocks noGrp="1"/>
          </p:cNvSpPr>
          <p:nvPr>
            <p:ph type="title"/>
          </p:nvPr>
        </p:nvSpPr>
        <p:spPr/>
        <p:txBody>
          <a:bodyPr/>
          <a:lstStyle/>
          <a:p>
            <a:pPr algn="ctr"/>
            <a:r>
              <a:rPr lang="lv-LV" sz="4400" b="0" dirty="0"/>
              <a:t>SATURS</a:t>
            </a:r>
          </a:p>
        </p:txBody>
      </p:sp>
      <p:graphicFrame>
        <p:nvGraphicFramePr>
          <p:cNvPr id="3" name="Table 2">
            <a:extLst>
              <a:ext uri="{FF2B5EF4-FFF2-40B4-BE49-F238E27FC236}">
                <a16:creationId xmlns:a16="http://schemas.microsoft.com/office/drawing/2014/main" id="{150F80C0-8E21-FF55-A5C4-389C9DE25D4E}"/>
              </a:ext>
            </a:extLst>
          </p:cNvPr>
          <p:cNvGraphicFramePr>
            <a:graphicFrameLocks noGrp="1"/>
          </p:cNvGraphicFramePr>
          <p:nvPr>
            <p:extLst>
              <p:ext uri="{D42A27DB-BD31-4B8C-83A1-F6EECF244321}">
                <p14:modId xmlns:p14="http://schemas.microsoft.com/office/powerpoint/2010/main" val="247092727"/>
              </p:ext>
            </p:extLst>
          </p:nvPr>
        </p:nvGraphicFramePr>
        <p:xfrm>
          <a:off x="2761946" y="1400784"/>
          <a:ext cx="8726420" cy="5068416"/>
        </p:xfrm>
        <a:graphic>
          <a:graphicData uri="http://schemas.openxmlformats.org/drawingml/2006/table">
            <a:tbl>
              <a:tblPr firstRow="1" bandRow="1">
                <a:tableStyleId>{5940675A-B579-460E-94D1-54222C63F5DA}</a:tableStyleId>
              </a:tblPr>
              <a:tblGrid>
                <a:gridCol w="4363210">
                  <a:extLst>
                    <a:ext uri="{9D8B030D-6E8A-4147-A177-3AD203B41FA5}">
                      <a16:colId xmlns:a16="http://schemas.microsoft.com/office/drawing/2014/main" val="2658098160"/>
                    </a:ext>
                  </a:extLst>
                </a:gridCol>
                <a:gridCol w="4363210">
                  <a:extLst>
                    <a:ext uri="{9D8B030D-6E8A-4147-A177-3AD203B41FA5}">
                      <a16:colId xmlns:a16="http://schemas.microsoft.com/office/drawing/2014/main" val="308947096"/>
                    </a:ext>
                  </a:extLst>
                </a:gridCol>
              </a:tblGrid>
              <a:tr h="862159">
                <a:tc>
                  <a:txBody>
                    <a:bodyPr/>
                    <a:lstStyle/>
                    <a:p>
                      <a:pPr algn="ctr"/>
                      <a:r>
                        <a:rPr lang="lv-LV" sz="2400" b="0" dirty="0"/>
                        <a:t>UZTICAMS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lv-LV" sz="2400" b="0" dirty="0"/>
                        <a:t>NEUZTICAMS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7371653"/>
                  </a:ext>
                </a:extLst>
              </a:tr>
              <a:tr h="4206257">
                <a:tc>
                  <a:txBody>
                    <a:bodyPr/>
                    <a:lstStyle/>
                    <a:p>
                      <a:pPr marL="285750" indent="-285750">
                        <a:lnSpc>
                          <a:spcPct val="150000"/>
                        </a:lnSpc>
                        <a:buFont typeface="Arial" panose="020B0604020202020204" pitchFamily="34" charset="0"/>
                        <a:buChar char="•"/>
                      </a:pPr>
                      <a:r>
                        <a:rPr lang="lv-LV" sz="1400" dirty="0">
                          <a:latin typeface="+mn-lt"/>
                        </a:rPr>
                        <a:t>izglītojoša informācija, </a:t>
                      </a:r>
                    </a:p>
                    <a:p>
                      <a:pPr marL="285750" indent="-285750">
                        <a:lnSpc>
                          <a:spcPct val="150000"/>
                        </a:lnSpc>
                        <a:buFont typeface="Arial" panose="020B0604020202020204" pitchFamily="34" charset="0"/>
                        <a:buChar char="•"/>
                      </a:pPr>
                      <a:r>
                        <a:rPr lang="lv-LV" sz="1400" dirty="0">
                          <a:latin typeface="+mn-lt"/>
                        </a:rPr>
                        <a:t>bērniem un jauniešiem veltīts saturs, </a:t>
                      </a:r>
                    </a:p>
                    <a:p>
                      <a:pPr marL="285750" indent="-285750">
                        <a:lnSpc>
                          <a:spcPct val="150000"/>
                        </a:lnSpc>
                        <a:buFont typeface="Arial" panose="020B0604020202020204" pitchFamily="34" charset="0"/>
                        <a:buChar char="•"/>
                      </a:pPr>
                      <a:r>
                        <a:rPr lang="lv-LV" sz="1400" dirty="0">
                          <a:latin typeface="+mn-lt"/>
                        </a:rPr>
                        <a:t>daba un vide, </a:t>
                      </a:r>
                    </a:p>
                    <a:p>
                      <a:pPr marL="285750" indent="-285750">
                        <a:lnSpc>
                          <a:spcPct val="150000"/>
                        </a:lnSpc>
                        <a:buFont typeface="Arial" panose="020B0604020202020204" pitchFamily="34" charset="0"/>
                        <a:buChar char="•"/>
                      </a:pPr>
                      <a:r>
                        <a:rPr lang="lv-LV" sz="1400" dirty="0">
                          <a:latin typeface="+mn-lt"/>
                        </a:rPr>
                        <a:t>tehnoloģijas, </a:t>
                      </a:r>
                    </a:p>
                    <a:p>
                      <a:pPr marL="285750" indent="-285750">
                        <a:lnSpc>
                          <a:spcPct val="150000"/>
                        </a:lnSpc>
                        <a:buFont typeface="Arial" panose="020B0604020202020204" pitchFamily="34" charset="0"/>
                        <a:buChar char="•"/>
                      </a:pPr>
                      <a:r>
                        <a:rPr lang="lv-LV" sz="1400" dirty="0">
                          <a:latin typeface="+mn-lt"/>
                        </a:rPr>
                        <a:t>sports, </a:t>
                      </a:r>
                    </a:p>
                    <a:p>
                      <a:pPr marL="285750" indent="-285750">
                        <a:lnSpc>
                          <a:spcPct val="150000"/>
                        </a:lnSpc>
                        <a:buFont typeface="Arial" panose="020B0604020202020204" pitchFamily="34" charset="0"/>
                        <a:buChar char="•"/>
                      </a:pPr>
                      <a:r>
                        <a:rPr lang="lv-LV" sz="1400" dirty="0">
                          <a:latin typeface="+mn-lt"/>
                        </a:rPr>
                        <a:t>reliģija, </a:t>
                      </a:r>
                    </a:p>
                    <a:p>
                      <a:pPr marL="285750" indent="-285750">
                        <a:lnSpc>
                          <a:spcPct val="150000"/>
                        </a:lnSpc>
                        <a:buFont typeface="Arial" panose="020B0604020202020204" pitchFamily="34" charset="0"/>
                        <a:buChar char="•"/>
                      </a:pPr>
                      <a:r>
                        <a:rPr lang="lv-LV" sz="1400" dirty="0">
                          <a:latin typeface="+mn-lt"/>
                        </a:rPr>
                        <a:t>arī ekonomikas un sociālo jautājumu saturs.</a:t>
                      </a:r>
                      <a:endParaRPr lang="lv-LV"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indent="-285750">
                        <a:lnSpc>
                          <a:spcPct val="150000"/>
                        </a:lnSpc>
                        <a:buFont typeface="Arial" panose="020B0604020202020204" pitchFamily="34" charset="0"/>
                        <a:buChar char="•"/>
                      </a:pPr>
                      <a:r>
                        <a:rPr lang="lv-LV" sz="1400" b="0" dirty="0">
                          <a:latin typeface="+mn-lt"/>
                        </a:rPr>
                        <a:t>Politika. </a:t>
                      </a:r>
                      <a:r>
                        <a:rPr lang="lv-LV" sz="1400" i="1" dirty="0">
                          <a:latin typeface="+mn-lt"/>
                        </a:rPr>
                        <a:t>Šajos jautājumos mediju saturs vienmēr ir subjektīvs, tur vienmēr saduras kādas intereses, tur vienmēr kāds kādu lobē; </a:t>
                      </a:r>
                    </a:p>
                    <a:p>
                      <a:pPr marL="228600" indent="0">
                        <a:lnSpc>
                          <a:spcPct val="150000"/>
                        </a:lnSpc>
                        <a:buFont typeface="Arial" panose="020B0604020202020204" pitchFamily="34" charset="0"/>
                        <a:buNone/>
                      </a:pPr>
                      <a:endParaRPr lang="lv-LV" sz="1400" i="1" dirty="0">
                        <a:latin typeface="+mn-lt"/>
                      </a:endParaRPr>
                    </a:p>
                    <a:p>
                      <a:pPr marL="514350" indent="-285750">
                        <a:lnSpc>
                          <a:spcPct val="150000"/>
                        </a:lnSpc>
                        <a:buFont typeface="Arial" panose="020B0604020202020204" pitchFamily="34" charset="0"/>
                        <a:buChar char="•"/>
                      </a:pPr>
                      <a:r>
                        <a:rPr lang="lv-LV" sz="1400" b="0" dirty="0">
                          <a:latin typeface="+mn-lt"/>
                        </a:rPr>
                        <a:t>Minoritātes, migranti, bēgļi; kara tematika </a:t>
                      </a:r>
                      <a:r>
                        <a:rPr lang="lv-LV" sz="1400" dirty="0">
                          <a:latin typeface="+mn-lt"/>
                        </a:rPr>
                        <a:t>(īpaši krievvalodīgo vidū) u. tml. </a:t>
                      </a:r>
                      <a:r>
                        <a:rPr lang="lv-LV" sz="1400" i="1" dirty="0">
                          <a:latin typeface="+mn-lt"/>
                        </a:rPr>
                        <a:t>Tās ir ļoti politizētas tēmas, kur naivi sagaidīt neitrālu un objektīvu skatījumu; </a:t>
                      </a:r>
                    </a:p>
                    <a:p>
                      <a:pPr marL="514350" indent="-285750">
                        <a:lnSpc>
                          <a:spcPct val="150000"/>
                        </a:lnSpc>
                        <a:buFont typeface="Arial" panose="020B0604020202020204" pitchFamily="34" charset="0"/>
                        <a:buChar char="•"/>
                      </a:pPr>
                      <a:endParaRPr lang="lv-LV" sz="1400" i="1" dirty="0">
                        <a:latin typeface="+mn-lt"/>
                      </a:endParaRPr>
                    </a:p>
                    <a:p>
                      <a:pPr marL="514350" indent="-285750">
                        <a:lnSpc>
                          <a:spcPct val="150000"/>
                        </a:lnSpc>
                        <a:buFont typeface="Arial" panose="020B0604020202020204" pitchFamily="34" charset="0"/>
                        <a:buChar char="•"/>
                      </a:pPr>
                      <a:r>
                        <a:rPr lang="lv-LV" sz="1400" b="0" dirty="0">
                          <a:latin typeface="+mn-lt"/>
                        </a:rPr>
                        <a:t>Finanšu jautājumi, budžeta naudas sadale. </a:t>
                      </a:r>
                      <a:r>
                        <a:rPr lang="lv-LV" sz="1400" i="1" dirty="0">
                          <a:latin typeface="+mn-lt"/>
                        </a:rPr>
                        <a:t>Šajos jautājumos informācija par jebkuru tēmu ir neuzticama, arī, piemēram, par sportu. </a:t>
                      </a:r>
                    </a:p>
                    <a:p>
                      <a:endParaRPr lang="lv-LV"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5201348"/>
                  </a:ext>
                </a:extLst>
              </a:tr>
            </a:tbl>
          </a:graphicData>
        </a:graphic>
      </p:graphicFrame>
    </p:spTree>
    <p:extLst>
      <p:ext uri="{BB962C8B-B14F-4D97-AF65-F5344CB8AC3E}">
        <p14:creationId xmlns:p14="http://schemas.microsoft.com/office/powerpoint/2010/main" val="41347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body" idx="1"/>
          </p:nvPr>
        </p:nvSpPr>
        <p:spPr>
          <a:xfrm>
            <a:off x="0" y="1690391"/>
            <a:ext cx="2947481" cy="924128"/>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2800"/>
              <a:buFont typeface="Arial"/>
              <a:buNone/>
            </a:pPr>
            <a:r>
              <a:rPr lang="lv-LV" sz="4000" b="1" dirty="0">
                <a:solidFill>
                  <a:schemeClr val="accent2"/>
                </a:solidFill>
              </a:rPr>
              <a:t>IETEKME</a:t>
            </a:r>
            <a:endParaRPr sz="2400" dirty="0">
              <a:solidFill>
                <a:schemeClr val="accent2"/>
              </a:solidFill>
            </a:endParaRPr>
          </a:p>
        </p:txBody>
      </p:sp>
      <p:sp>
        <p:nvSpPr>
          <p:cNvPr id="90" name="Google Shape;90;p5"/>
          <p:cNvSpPr txBox="1">
            <a:spLocks noGrp="1"/>
          </p:cNvSpPr>
          <p:nvPr>
            <p:ph type="body" idx="2"/>
          </p:nvPr>
        </p:nvSpPr>
        <p:spPr>
          <a:xfrm>
            <a:off x="3492230" y="387409"/>
            <a:ext cx="8586357" cy="63976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400"/>
              <a:buFont typeface="Arial"/>
              <a:buNone/>
            </a:pPr>
            <a:r>
              <a:rPr lang="lv-LV" sz="4000" b="0" dirty="0">
                <a:latin typeface="+mj-lt"/>
              </a:rPr>
              <a:t>Sabiedriskā medija uzticamība</a:t>
            </a:r>
            <a:endParaRPr sz="4000" b="0" dirty="0">
              <a:latin typeface="+mj-lt"/>
            </a:endParaRPr>
          </a:p>
        </p:txBody>
      </p:sp>
      <p:sp>
        <p:nvSpPr>
          <p:cNvPr id="2" name="Google Shape;89;p5">
            <a:extLst>
              <a:ext uri="{FF2B5EF4-FFF2-40B4-BE49-F238E27FC236}">
                <a16:creationId xmlns:a16="http://schemas.microsoft.com/office/drawing/2014/main" id="{3CF37AF1-80A6-6B99-FAB7-9CDF692380A8}"/>
              </a:ext>
            </a:extLst>
          </p:cNvPr>
          <p:cNvSpPr txBox="1">
            <a:spLocks/>
          </p:cNvSpPr>
          <p:nvPr/>
        </p:nvSpPr>
        <p:spPr>
          <a:xfrm>
            <a:off x="2869660" y="1690391"/>
            <a:ext cx="330740" cy="92412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3200" dirty="0">
                <a:solidFill>
                  <a:schemeClr val="tx2">
                    <a:lumMod val="50000"/>
                  </a:schemeClr>
                </a:solidFill>
              </a:rPr>
              <a:t>=</a:t>
            </a:r>
            <a:endParaRPr lang="lv-LV" sz="1800" dirty="0">
              <a:solidFill>
                <a:schemeClr val="tx2">
                  <a:lumMod val="50000"/>
                </a:schemeClr>
              </a:solidFill>
            </a:endParaRPr>
          </a:p>
        </p:txBody>
      </p:sp>
      <p:sp>
        <p:nvSpPr>
          <p:cNvPr id="3" name="Google Shape;89;p5">
            <a:extLst>
              <a:ext uri="{FF2B5EF4-FFF2-40B4-BE49-F238E27FC236}">
                <a16:creationId xmlns:a16="http://schemas.microsoft.com/office/drawing/2014/main" id="{C04A96F3-23FA-5826-8AB9-6D0D1E11328A}"/>
              </a:ext>
            </a:extLst>
          </p:cNvPr>
          <p:cNvSpPr txBox="1">
            <a:spLocks/>
          </p:cNvSpPr>
          <p:nvPr/>
        </p:nvSpPr>
        <p:spPr>
          <a:xfrm>
            <a:off x="8845679" y="1690391"/>
            <a:ext cx="2217906" cy="92412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3200" b="1" dirty="0">
                <a:solidFill>
                  <a:schemeClr val="accent2"/>
                </a:solidFill>
              </a:rPr>
              <a:t>uzticamība</a:t>
            </a:r>
            <a:endParaRPr lang="lv-LV" sz="1800" dirty="0">
              <a:solidFill>
                <a:schemeClr val="accent2"/>
              </a:solidFill>
            </a:endParaRPr>
          </a:p>
        </p:txBody>
      </p:sp>
      <p:sp>
        <p:nvSpPr>
          <p:cNvPr id="4" name="Google Shape;89;p5">
            <a:extLst>
              <a:ext uri="{FF2B5EF4-FFF2-40B4-BE49-F238E27FC236}">
                <a16:creationId xmlns:a16="http://schemas.microsoft.com/office/drawing/2014/main" id="{D1B4E276-6370-7F27-C36B-A18B8606423A}"/>
              </a:ext>
            </a:extLst>
          </p:cNvPr>
          <p:cNvSpPr txBox="1">
            <a:spLocks/>
          </p:cNvSpPr>
          <p:nvPr/>
        </p:nvSpPr>
        <p:spPr>
          <a:xfrm>
            <a:off x="3200400" y="1690391"/>
            <a:ext cx="233463" cy="92412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3200" dirty="0">
                <a:solidFill>
                  <a:schemeClr val="tx2">
                    <a:lumMod val="50000"/>
                  </a:schemeClr>
                </a:solidFill>
              </a:rPr>
              <a:t>(</a:t>
            </a:r>
            <a:endParaRPr lang="lv-LV" sz="1800" dirty="0">
              <a:solidFill>
                <a:schemeClr val="tx2">
                  <a:lumMod val="50000"/>
                </a:schemeClr>
              </a:solidFill>
            </a:endParaRPr>
          </a:p>
        </p:txBody>
      </p:sp>
      <p:sp>
        <p:nvSpPr>
          <p:cNvPr id="5" name="Google Shape;89;p5">
            <a:extLst>
              <a:ext uri="{FF2B5EF4-FFF2-40B4-BE49-F238E27FC236}">
                <a16:creationId xmlns:a16="http://schemas.microsoft.com/office/drawing/2014/main" id="{6549DC02-A3DD-E74C-C1A3-E95A468546B5}"/>
              </a:ext>
            </a:extLst>
          </p:cNvPr>
          <p:cNvSpPr txBox="1">
            <a:spLocks/>
          </p:cNvSpPr>
          <p:nvPr/>
        </p:nvSpPr>
        <p:spPr>
          <a:xfrm>
            <a:off x="3317131" y="1690391"/>
            <a:ext cx="3064212" cy="92412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3200" b="1" dirty="0">
                <a:solidFill>
                  <a:schemeClr val="tx2">
                    <a:lumMod val="50000"/>
                  </a:schemeClr>
                </a:solidFill>
              </a:rPr>
              <a:t>sasniedzamība</a:t>
            </a:r>
            <a:endParaRPr lang="lv-LV" sz="1800" dirty="0">
              <a:solidFill>
                <a:schemeClr val="tx2">
                  <a:lumMod val="50000"/>
                </a:schemeClr>
              </a:solidFill>
            </a:endParaRPr>
          </a:p>
        </p:txBody>
      </p:sp>
      <p:sp>
        <p:nvSpPr>
          <p:cNvPr id="6" name="Google Shape;89;p5">
            <a:extLst>
              <a:ext uri="{FF2B5EF4-FFF2-40B4-BE49-F238E27FC236}">
                <a16:creationId xmlns:a16="http://schemas.microsoft.com/office/drawing/2014/main" id="{7C799BD0-DDD5-7478-CE18-6F6DF9D85871}"/>
              </a:ext>
            </a:extLst>
          </p:cNvPr>
          <p:cNvSpPr txBox="1">
            <a:spLocks/>
          </p:cNvSpPr>
          <p:nvPr/>
        </p:nvSpPr>
        <p:spPr>
          <a:xfrm>
            <a:off x="6274336" y="1690391"/>
            <a:ext cx="330740" cy="92412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3200" dirty="0">
                <a:solidFill>
                  <a:schemeClr val="tx2">
                    <a:lumMod val="50000"/>
                  </a:schemeClr>
                </a:solidFill>
              </a:rPr>
              <a:t>+</a:t>
            </a:r>
            <a:endParaRPr lang="lv-LV" sz="1800" dirty="0">
              <a:solidFill>
                <a:schemeClr val="tx2">
                  <a:lumMod val="50000"/>
                </a:schemeClr>
              </a:solidFill>
            </a:endParaRPr>
          </a:p>
        </p:txBody>
      </p:sp>
      <p:sp>
        <p:nvSpPr>
          <p:cNvPr id="7" name="Google Shape;89;p5">
            <a:extLst>
              <a:ext uri="{FF2B5EF4-FFF2-40B4-BE49-F238E27FC236}">
                <a16:creationId xmlns:a16="http://schemas.microsoft.com/office/drawing/2014/main" id="{3A2B537D-38F6-0845-A6BC-5A58D7B56C57}"/>
              </a:ext>
            </a:extLst>
          </p:cNvPr>
          <p:cNvSpPr txBox="1">
            <a:spLocks/>
          </p:cNvSpPr>
          <p:nvPr/>
        </p:nvSpPr>
        <p:spPr>
          <a:xfrm>
            <a:off x="6605076" y="1690391"/>
            <a:ext cx="1822314" cy="92412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3200" b="1" dirty="0">
                <a:solidFill>
                  <a:schemeClr val="tx2">
                    <a:lumMod val="50000"/>
                  </a:schemeClr>
                </a:solidFill>
              </a:rPr>
              <a:t>kvalitāte</a:t>
            </a:r>
            <a:endParaRPr lang="lv-LV" sz="1800" dirty="0">
              <a:solidFill>
                <a:schemeClr val="tx2">
                  <a:lumMod val="50000"/>
                </a:schemeClr>
              </a:solidFill>
            </a:endParaRPr>
          </a:p>
        </p:txBody>
      </p:sp>
      <p:sp>
        <p:nvSpPr>
          <p:cNvPr id="8" name="Google Shape;89;p5">
            <a:extLst>
              <a:ext uri="{FF2B5EF4-FFF2-40B4-BE49-F238E27FC236}">
                <a16:creationId xmlns:a16="http://schemas.microsoft.com/office/drawing/2014/main" id="{A4ED1DC0-5556-AF40-246B-35643B2C45C2}"/>
              </a:ext>
            </a:extLst>
          </p:cNvPr>
          <p:cNvSpPr txBox="1">
            <a:spLocks/>
          </p:cNvSpPr>
          <p:nvPr/>
        </p:nvSpPr>
        <p:spPr>
          <a:xfrm>
            <a:off x="8200412" y="1690391"/>
            <a:ext cx="226978" cy="92412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3200" dirty="0">
                <a:solidFill>
                  <a:schemeClr val="tx2">
                    <a:lumMod val="50000"/>
                  </a:schemeClr>
                </a:solidFill>
              </a:rPr>
              <a:t>)</a:t>
            </a:r>
            <a:endParaRPr lang="lv-LV" sz="1800" dirty="0">
              <a:solidFill>
                <a:schemeClr val="tx2">
                  <a:lumMod val="50000"/>
                </a:schemeClr>
              </a:solidFill>
            </a:endParaRPr>
          </a:p>
        </p:txBody>
      </p:sp>
      <p:sp>
        <p:nvSpPr>
          <p:cNvPr id="9" name="Google Shape;89;p5">
            <a:extLst>
              <a:ext uri="{FF2B5EF4-FFF2-40B4-BE49-F238E27FC236}">
                <a16:creationId xmlns:a16="http://schemas.microsoft.com/office/drawing/2014/main" id="{9392FFAA-F717-9CF8-32FA-1485AF15552B}"/>
              </a:ext>
            </a:extLst>
          </p:cNvPr>
          <p:cNvSpPr txBox="1">
            <a:spLocks/>
          </p:cNvSpPr>
          <p:nvPr/>
        </p:nvSpPr>
        <p:spPr>
          <a:xfrm>
            <a:off x="8427390" y="1690391"/>
            <a:ext cx="330740" cy="92412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3200" b="1" dirty="0">
                <a:solidFill>
                  <a:schemeClr val="tx2">
                    <a:lumMod val="50000"/>
                  </a:schemeClr>
                </a:solidFill>
                <a:latin typeface="Cambria Math" panose="02040503050406030204" pitchFamily="18" charset="0"/>
                <a:ea typeface="Cambria Math" panose="02040503050406030204" pitchFamily="18" charset="0"/>
              </a:rPr>
              <a:t>×</a:t>
            </a:r>
            <a:endParaRPr lang="lv-LV" sz="1800" dirty="0">
              <a:solidFill>
                <a:schemeClr val="tx2">
                  <a:lumMod val="50000"/>
                </a:schemeClr>
              </a:solidFill>
            </a:endParaRPr>
          </a:p>
        </p:txBody>
      </p:sp>
      <p:sp>
        <p:nvSpPr>
          <p:cNvPr id="10" name="Google Shape;89;p5">
            <a:extLst>
              <a:ext uri="{FF2B5EF4-FFF2-40B4-BE49-F238E27FC236}">
                <a16:creationId xmlns:a16="http://schemas.microsoft.com/office/drawing/2014/main" id="{43D7BFC1-2C72-286D-3981-4F8C51BBFB45}"/>
              </a:ext>
            </a:extLst>
          </p:cNvPr>
          <p:cNvSpPr txBox="1">
            <a:spLocks/>
          </p:cNvSpPr>
          <p:nvPr/>
        </p:nvSpPr>
        <p:spPr>
          <a:xfrm>
            <a:off x="3287949" y="2614519"/>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pieejamība</a:t>
            </a:r>
            <a:endParaRPr lang="lv-LV" dirty="0">
              <a:solidFill>
                <a:schemeClr val="tx2">
                  <a:lumMod val="50000"/>
                </a:schemeClr>
              </a:solidFill>
            </a:endParaRPr>
          </a:p>
        </p:txBody>
      </p:sp>
      <p:sp>
        <p:nvSpPr>
          <p:cNvPr id="15" name="Google Shape;89;p5">
            <a:extLst>
              <a:ext uri="{FF2B5EF4-FFF2-40B4-BE49-F238E27FC236}">
                <a16:creationId xmlns:a16="http://schemas.microsoft.com/office/drawing/2014/main" id="{3EA3984D-B22C-9E7F-FB35-7075F0C093E2}"/>
              </a:ext>
            </a:extLst>
          </p:cNvPr>
          <p:cNvSpPr txBox="1">
            <a:spLocks/>
          </p:cNvSpPr>
          <p:nvPr/>
        </p:nvSpPr>
        <p:spPr>
          <a:xfrm>
            <a:off x="3283872" y="3341315"/>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aizsniedzamība</a:t>
            </a:r>
            <a:endParaRPr lang="lv-LV" dirty="0">
              <a:solidFill>
                <a:schemeClr val="tx2">
                  <a:lumMod val="50000"/>
                </a:schemeClr>
              </a:solidFill>
            </a:endParaRPr>
          </a:p>
        </p:txBody>
      </p:sp>
      <p:sp>
        <p:nvSpPr>
          <p:cNvPr id="16" name="Google Shape;89;p5">
            <a:extLst>
              <a:ext uri="{FF2B5EF4-FFF2-40B4-BE49-F238E27FC236}">
                <a16:creationId xmlns:a16="http://schemas.microsoft.com/office/drawing/2014/main" id="{A564D2BF-C53B-2EAC-845B-FF733B5326AA}"/>
              </a:ext>
            </a:extLst>
          </p:cNvPr>
          <p:cNvSpPr txBox="1">
            <a:spLocks/>
          </p:cNvSpPr>
          <p:nvPr/>
        </p:nvSpPr>
        <p:spPr>
          <a:xfrm>
            <a:off x="3283771" y="4074921"/>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biežums</a:t>
            </a:r>
            <a:endParaRPr lang="lv-LV" dirty="0">
              <a:solidFill>
                <a:schemeClr val="tx2">
                  <a:lumMod val="50000"/>
                </a:schemeClr>
              </a:solidFill>
            </a:endParaRPr>
          </a:p>
        </p:txBody>
      </p:sp>
      <p:sp>
        <p:nvSpPr>
          <p:cNvPr id="17" name="Google Shape;89;p5">
            <a:extLst>
              <a:ext uri="{FF2B5EF4-FFF2-40B4-BE49-F238E27FC236}">
                <a16:creationId xmlns:a16="http://schemas.microsoft.com/office/drawing/2014/main" id="{A9E158A6-F2E5-2ACC-2FEF-F600A8F1D8DC}"/>
              </a:ext>
            </a:extLst>
          </p:cNvPr>
          <p:cNvSpPr txBox="1">
            <a:spLocks/>
          </p:cNvSpPr>
          <p:nvPr/>
        </p:nvSpPr>
        <p:spPr>
          <a:xfrm>
            <a:off x="3283771" y="4783233"/>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regularitāte</a:t>
            </a:r>
            <a:endParaRPr lang="lv-LV" dirty="0">
              <a:solidFill>
                <a:schemeClr val="tx2">
                  <a:lumMod val="50000"/>
                </a:schemeClr>
              </a:solidFill>
            </a:endParaRPr>
          </a:p>
        </p:txBody>
      </p:sp>
      <p:sp>
        <p:nvSpPr>
          <p:cNvPr id="18" name="Google Shape;89;p5">
            <a:extLst>
              <a:ext uri="{FF2B5EF4-FFF2-40B4-BE49-F238E27FC236}">
                <a16:creationId xmlns:a16="http://schemas.microsoft.com/office/drawing/2014/main" id="{C0CCA67E-0AE2-D8AF-3881-3C27F8477F01}"/>
              </a:ext>
            </a:extLst>
          </p:cNvPr>
          <p:cNvSpPr txBox="1">
            <a:spLocks/>
          </p:cNvSpPr>
          <p:nvPr/>
        </p:nvSpPr>
        <p:spPr>
          <a:xfrm>
            <a:off x="3283771" y="5491545"/>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ilgums</a:t>
            </a:r>
            <a:endParaRPr lang="lv-LV" dirty="0">
              <a:solidFill>
                <a:schemeClr val="tx2">
                  <a:lumMod val="50000"/>
                </a:schemeClr>
              </a:solidFill>
            </a:endParaRPr>
          </a:p>
        </p:txBody>
      </p:sp>
      <p:sp>
        <p:nvSpPr>
          <p:cNvPr id="24" name="Google Shape;89;p5">
            <a:extLst>
              <a:ext uri="{FF2B5EF4-FFF2-40B4-BE49-F238E27FC236}">
                <a16:creationId xmlns:a16="http://schemas.microsoft.com/office/drawing/2014/main" id="{D83756DD-DFC5-9A9A-5BF8-1D248E13C789}"/>
              </a:ext>
            </a:extLst>
          </p:cNvPr>
          <p:cNvSpPr txBox="1">
            <a:spLocks/>
          </p:cNvSpPr>
          <p:nvPr/>
        </p:nvSpPr>
        <p:spPr>
          <a:xfrm>
            <a:off x="6381343" y="2614519"/>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vērtība</a:t>
            </a:r>
            <a:endParaRPr lang="lv-LV" dirty="0">
              <a:solidFill>
                <a:schemeClr val="tx2">
                  <a:lumMod val="50000"/>
                </a:schemeClr>
              </a:solidFill>
            </a:endParaRPr>
          </a:p>
        </p:txBody>
      </p:sp>
      <p:sp>
        <p:nvSpPr>
          <p:cNvPr id="25" name="Google Shape;89;p5">
            <a:extLst>
              <a:ext uri="{FF2B5EF4-FFF2-40B4-BE49-F238E27FC236}">
                <a16:creationId xmlns:a16="http://schemas.microsoft.com/office/drawing/2014/main" id="{FBA274EF-0129-0504-17C9-1CBE9DA527E6}"/>
              </a:ext>
            </a:extLst>
          </p:cNvPr>
          <p:cNvSpPr txBox="1">
            <a:spLocks/>
          </p:cNvSpPr>
          <p:nvPr/>
        </p:nvSpPr>
        <p:spPr>
          <a:xfrm>
            <a:off x="6377266" y="3341315"/>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daudzveidība</a:t>
            </a:r>
            <a:endParaRPr lang="lv-LV" dirty="0">
              <a:solidFill>
                <a:schemeClr val="tx2">
                  <a:lumMod val="50000"/>
                </a:schemeClr>
              </a:solidFill>
            </a:endParaRPr>
          </a:p>
        </p:txBody>
      </p:sp>
      <p:sp>
        <p:nvSpPr>
          <p:cNvPr id="26" name="Google Shape;89;p5">
            <a:extLst>
              <a:ext uri="{FF2B5EF4-FFF2-40B4-BE49-F238E27FC236}">
                <a16:creationId xmlns:a16="http://schemas.microsoft.com/office/drawing/2014/main" id="{F1F71FFF-BED4-0743-7376-035CB310A7E4}"/>
              </a:ext>
            </a:extLst>
          </p:cNvPr>
          <p:cNvSpPr txBox="1">
            <a:spLocks/>
          </p:cNvSpPr>
          <p:nvPr/>
        </p:nvSpPr>
        <p:spPr>
          <a:xfrm>
            <a:off x="6377165" y="4074921"/>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objektivitāte</a:t>
            </a:r>
            <a:endParaRPr lang="lv-LV" dirty="0">
              <a:solidFill>
                <a:schemeClr val="tx2">
                  <a:lumMod val="50000"/>
                </a:schemeClr>
              </a:solidFill>
            </a:endParaRPr>
          </a:p>
        </p:txBody>
      </p:sp>
      <p:sp>
        <p:nvSpPr>
          <p:cNvPr id="27" name="Google Shape;89;p5">
            <a:extLst>
              <a:ext uri="{FF2B5EF4-FFF2-40B4-BE49-F238E27FC236}">
                <a16:creationId xmlns:a16="http://schemas.microsoft.com/office/drawing/2014/main" id="{142D63E9-FE5A-AE55-D503-5B10268EFB89}"/>
              </a:ext>
            </a:extLst>
          </p:cNvPr>
          <p:cNvSpPr txBox="1">
            <a:spLocks/>
          </p:cNvSpPr>
          <p:nvPr/>
        </p:nvSpPr>
        <p:spPr>
          <a:xfrm>
            <a:off x="6377165" y="4783233"/>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precizitāte</a:t>
            </a:r>
            <a:endParaRPr lang="lv-LV" dirty="0">
              <a:solidFill>
                <a:schemeClr val="tx2">
                  <a:lumMod val="50000"/>
                </a:schemeClr>
              </a:solidFill>
            </a:endParaRPr>
          </a:p>
        </p:txBody>
      </p:sp>
      <p:sp>
        <p:nvSpPr>
          <p:cNvPr id="28" name="Google Shape;89;p5">
            <a:extLst>
              <a:ext uri="{FF2B5EF4-FFF2-40B4-BE49-F238E27FC236}">
                <a16:creationId xmlns:a16="http://schemas.microsoft.com/office/drawing/2014/main" id="{0260CA00-C1C5-B5C8-AFBD-F1483D9A2375}"/>
              </a:ext>
            </a:extLst>
          </p:cNvPr>
          <p:cNvSpPr txBox="1">
            <a:spLocks/>
          </p:cNvSpPr>
          <p:nvPr/>
        </p:nvSpPr>
        <p:spPr>
          <a:xfrm>
            <a:off x="6377165" y="5491545"/>
            <a:ext cx="2812229" cy="71512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180000" indent="-180000">
              <a:buClr>
                <a:schemeClr val="accent2"/>
              </a:buClr>
              <a:buSzPts val="2800"/>
              <a:buFont typeface="Arial" panose="020B0604020202020204" pitchFamily="34" charset="0"/>
              <a:buChar char="•"/>
            </a:pPr>
            <a:r>
              <a:rPr lang="lv-LV" sz="2800" dirty="0">
                <a:solidFill>
                  <a:schemeClr val="tx2">
                    <a:lumMod val="50000"/>
                  </a:schemeClr>
                </a:solidFill>
              </a:rPr>
              <a:t>atbildīgums</a:t>
            </a:r>
            <a:endParaRPr lang="lv-LV" dirty="0">
              <a:solidFill>
                <a:schemeClr val="tx2">
                  <a:lumMod val="50000"/>
                </a:schemeClr>
              </a:solidFill>
            </a:endParaRPr>
          </a:p>
        </p:txBody>
      </p:sp>
      <p:sp>
        <p:nvSpPr>
          <p:cNvPr id="29" name="Google Shape;89;p5">
            <a:extLst>
              <a:ext uri="{FF2B5EF4-FFF2-40B4-BE49-F238E27FC236}">
                <a16:creationId xmlns:a16="http://schemas.microsoft.com/office/drawing/2014/main" id="{C5CCE70A-B5B2-2931-BA77-1686D9D66306}"/>
              </a:ext>
            </a:extLst>
          </p:cNvPr>
          <p:cNvSpPr txBox="1">
            <a:spLocks/>
          </p:cNvSpPr>
          <p:nvPr/>
        </p:nvSpPr>
        <p:spPr>
          <a:xfrm>
            <a:off x="9536108" y="3467844"/>
            <a:ext cx="837048" cy="11703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0" indent="0">
              <a:buSzPts val="2800"/>
            </a:pPr>
            <a:r>
              <a:rPr lang="lv-LV" sz="9600" b="1" dirty="0">
                <a:solidFill>
                  <a:schemeClr val="accent2"/>
                </a:solidFill>
              </a:rPr>
              <a:t>?</a:t>
            </a:r>
            <a:endParaRPr lang="lv-LV" sz="6600" dirty="0">
              <a:solidFill>
                <a:schemeClr val="accent2"/>
              </a:solidFill>
            </a:endParaRPr>
          </a:p>
        </p:txBody>
      </p:sp>
    </p:spTree>
    <p:extLst>
      <p:ext uri="{BB962C8B-B14F-4D97-AF65-F5344CB8AC3E}">
        <p14:creationId xmlns:p14="http://schemas.microsoft.com/office/powerpoint/2010/main" val="32475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wipe(up)">
                                      <p:cBhvr>
                                        <p:cTn id="7" dur="5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up)">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up)">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Effect transition="in" filter="wipe(left)">
                                      <p:cBhvr>
                                        <p:cTn id="54" dur="500"/>
                                        <p:tgtEl>
                                          <p:spTgt spid="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wipe(up)">
                                      <p:cBhvr>
                                        <p:cTn id="59" dur="500"/>
                                        <p:tgtEl>
                                          <p:spTgt spid="2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up)">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up)">
                                      <p:cBhvr>
                                        <p:cTn id="69" dur="500"/>
                                        <p:tgtEl>
                                          <p:spTgt spid="2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wipe(up)">
                                      <p:cBhvr>
                                        <p:cTn id="74" dur="500"/>
                                        <p:tgtEl>
                                          <p:spTgt spid="2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8">
                                            <p:txEl>
                                              <p:pRg st="0" end="0"/>
                                            </p:txEl>
                                          </p:spTgt>
                                        </p:tgtEl>
                                        <p:attrNameLst>
                                          <p:attrName>style.visibility</p:attrName>
                                        </p:attrNameLst>
                                      </p:cBhvr>
                                      <p:to>
                                        <p:strVal val="visible"/>
                                      </p:to>
                                    </p:set>
                                    <p:animEffect transition="in" filter="wipe(up)">
                                      <p:cBhvr>
                                        <p:cTn id="79" dur="500"/>
                                        <p:tgtEl>
                                          <p:spTgt spid="28">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animEffect transition="in" filter="wipe(up)">
                                      <p:cBhvr>
                                        <p:cTn id="84" dur="1000"/>
                                        <p:tgtEl>
                                          <p:spTgt spid="4">
                                            <p:txEl>
                                              <p:pRg st="0" end="0"/>
                                            </p:txEl>
                                          </p:spTgt>
                                        </p:tgtEl>
                                      </p:cBhvr>
                                    </p:animEffect>
                                  </p:childTnLst>
                                </p:cTn>
                              </p:par>
                              <p:par>
                                <p:cTn id="85" presetID="22" presetClass="entr" presetSubtype="1" fill="hold" nodeType="withEffect">
                                  <p:stCondLst>
                                    <p:cond delay="0"/>
                                  </p:stCondLst>
                                  <p:childTnLst>
                                    <p:set>
                                      <p:cBhvr>
                                        <p:cTn id="86" dur="1" fill="hold">
                                          <p:stCondLst>
                                            <p:cond delay="0"/>
                                          </p:stCondLst>
                                        </p:cTn>
                                        <p:tgtEl>
                                          <p:spTgt spid="8">
                                            <p:txEl>
                                              <p:pRg st="0" end="0"/>
                                            </p:txEl>
                                          </p:spTgt>
                                        </p:tgtEl>
                                        <p:attrNameLst>
                                          <p:attrName>style.visibility</p:attrName>
                                        </p:attrNameLst>
                                      </p:cBhvr>
                                      <p:to>
                                        <p:strVal val="visible"/>
                                      </p:to>
                                    </p:set>
                                    <p:animEffect transition="in" filter="wipe(up)">
                                      <p:cBhvr>
                                        <p:cTn id="87" dur="1000"/>
                                        <p:tgtEl>
                                          <p:spTgt spid="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9">
                                            <p:txEl>
                                              <p:pRg st="0" end="0"/>
                                            </p:txEl>
                                          </p:spTgt>
                                        </p:tgtEl>
                                        <p:attrNameLst>
                                          <p:attrName>style.visibility</p:attrName>
                                        </p:attrNameLst>
                                      </p:cBhvr>
                                      <p:to>
                                        <p:strVal val="visible"/>
                                      </p:to>
                                    </p:set>
                                    <p:anim calcmode="lin" valueType="num">
                                      <p:cBhvr>
                                        <p:cTn id="9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9">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
                                            <p:txEl>
                                              <p:pRg st="0" end="0"/>
                                            </p:txEl>
                                          </p:spTgt>
                                        </p:tgtEl>
                                        <p:attrNameLst>
                                          <p:attrName>style.visibility</p:attrName>
                                        </p:attrNameLst>
                                      </p:cBhvr>
                                      <p:to>
                                        <p:strVal val="visible"/>
                                      </p:to>
                                    </p:set>
                                    <p:animEffect transition="in" filter="wipe(left)">
                                      <p:cBhvr>
                                        <p:cTn id="99" dur="500"/>
                                        <p:tgtEl>
                                          <p:spTgt spid="3">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up)">
                                      <p:cBhvr>
                                        <p:cTn id="10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body" idx="1"/>
          </p:nvPr>
        </p:nvSpPr>
        <p:spPr>
          <a:xfrm>
            <a:off x="3560322" y="1201479"/>
            <a:ext cx="8453337" cy="5354964"/>
          </a:xfrm>
          <a:prstGeom prst="rect">
            <a:avLst/>
          </a:prstGeom>
          <a:noFill/>
          <a:ln>
            <a:noFill/>
          </a:ln>
        </p:spPr>
        <p:txBody>
          <a:bodyPr spcFirstLastPara="1" wrap="square" lIns="0" tIns="0" rIns="0" bIns="0" anchor="t" anchorCtr="0">
            <a:noAutofit/>
          </a:bodyPr>
          <a:lstStyle/>
          <a:p>
            <a:pPr marL="0" indent="0" algn="ctr"/>
            <a:r>
              <a:rPr lang="lv-LV" sz="3200" dirty="0"/>
              <a:t>CŪKU KOMIKSS</a:t>
            </a:r>
          </a:p>
          <a:p>
            <a:pPr marL="0" lvl="0" indent="0" algn="l" rtl="0">
              <a:lnSpc>
                <a:spcPct val="100000"/>
              </a:lnSpc>
              <a:spcBef>
                <a:spcPts val="0"/>
              </a:spcBef>
              <a:spcAft>
                <a:spcPts val="0"/>
              </a:spcAft>
              <a:buClr>
                <a:schemeClr val="dk1"/>
              </a:buClr>
              <a:buSzPts val="1600"/>
            </a:pPr>
            <a:endParaRPr lang="lv-LV" sz="2000" dirty="0">
              <a:solidFill>
                <a:schemeClr val="tx1">
                  <a:lumMod val="65000"/>
                  <a:lumOff val="35000"/>
                </a:schemeClr>
              </a:solidFill>
            </a:endParaRPr>
          </a:p>
          <a:p>
            <a:pPr marL="285750" lvl="0" indent="-285750" algn="l" rtl="0">
              <a:lnSpc>
                <a:spcPct val="100000"/>
              </a:lnSpc>
              <a:spcBef>
                <a:spcPts val="0"/>
              </a:spcBef>
              <a:spcAft>
                <a:spcPts val="0"/>
              </a:spcAft>
              <a:buClr>
                <a:schemeClr val="dk1"/>
              </a:buClr>
              <a:buSzPts val="1600"/>
              <a:buFont typeface="Arial"/>
              <a:buChar char="•"/>
            </a:pPr>
            <a:r>
              <a:rPr lang="lv-LV" sz="2000" dirty="0">
                <a:solidFill>
                  <a:schemeClr val="tx1">
                    <a:lumMod val="65000"/>
                    <a:lumOff val="35000"/>
                  </a:schemeClr>
                </a:solidFill>
              </a:rPr>
              <a:t>Respondentiem nebija skaidra:</a:t>
            </a:r>
          </a:p>
          <a:p>
            <a:pPr marL="800100" lvl="1" indent="-342900">
              <a:buFont typeface="Arial" panose="020B0604020202020204" pitchFamily="34" charset="0"/>
              <a:buChar char="•"/>
            </a:pPr>
            <a:r>
              <a:rPr lang="lv-LV" sz="2000" dirty="0">
                <a:solidFill>
                  <a:schemeClr val="tx1">
                    <a:lumMod val="65000"/>
                    <a:lumOff val="35000"/>
                  </a:schemeClr>
                </a:solidFill>
              </a:rPr>
              <a:t> nedz komiksa ideja;</a:t>
            </a:r>
          </a:p>
          <a:p>
            <a:pPr marL="800100" lvl="1" indent="-342900">
              <a:buFont typeface="Arial" panose="020B0604020202020204" pitchFamily="34" charset="0"/>
              <a:buChar char="•"/>
            </a:pPr>
            <a:r>
              <a:rPr lang="lv-LV" sz="2000" dirty="0">
                <a:solidFill>
                  <a:schemeClr val="tx1">
                    <a:lumMod val="65000"/>
                    <a:lumOff val="35000"/>
                  </a:schemeClr>
                </a:solidFill>
              </a:rPr>
              <a:t> nedz tēlu pielietojums. </a:t>
            </a:r>
            <a:endParaRPr dirty="0">
              <a:solidFill>
                <a:schemeClr val="tx1">
                  <a:lumMod val="65000"/>
                  <a:lumOff val="35000"/>
                </a:schemeClr>
              </a:solidFill>
            </a:endParaRPr>
          </a:p>
          <a:p>
            <a:pPr marL="469900" lvl="0" indent="-342900" algn="l" rtl="0">
              <a:lnSpc>
                <a:spcPct val="100000"/>
              </a:lnSpc>
              <a:spcBef>
                <a:spcPts val="0"/>
              </a:spcBef>
              <a:spcAft>
                <a:spcPts val="0"/>
              </a:spcAft>
              <a:buClr>
                <a:schemeClr val="dk1"/>
              </a:buClr>
              <a:buSzPts val="2000"/>
              <a:buFont typeface="Arial" panose="020B0604020202020204" pitchFamily="34" charset="0"/>
              <a:buChar char="•"/>
            </a:pPr>
            <a:endParaRPr sz="2000" dirty="0">
              <a:solidFill>
                <a:schemeClr val="tx1">
                  <a:lumMod val="65000"/>
                  <a:lumOff val="35000"/>
                </a:schemeClr>
              </a:solidFill>
            </a:endParaRPr>
          </a:p>
          <a:p>
            <a:pPr marL="285750" lvl="0" indent="-285750" algn="l" rtl="0">
              <a:lnSpc>
                <a:spcPct val="100000"/>
              </a:lnSpc>
              <a:spcBef>
                <a:spcPts val="0"/>
              </a:spcBef>
              <a:spcAft>
                <a:spcPts val="0"/>
              </a:spcAft>
              <a:buClr>
                <a:schemeClr val="dk1"/>
              </a:buClr>
              <a:buSzPts val="2000"/>
              <a:buFont typeface="Arial"/>
              <a:buChar char="•"/>
            </a:pPr>
            <a:r>
              <a:rPr lang="lv-LV" sz="2000" dirty="0">
                <a:solidFill>
                  <a:schemeClr val="tx1">
                    <a:lumMod val="65000"/>
                    <a:lumOff val="35000"/>
                  </a:schemeClr>
                </a:solidFill>
              </a:rPr>
              <a:t>Riskanta izvēle tik jutīgai tēmai gan latviešu, gan krievvalodīgo skatījumā; </a:t>
            </a:r>
            <a:endParaRPr dirty="0">
              <a:solidFill>
                <a:schemeClr val="tx1">
                  <a:lumMod val="65000"/>
                  <a:lumOff val="35000"/>
                </a:schemeClr>
              </a:solidFill>
            </a:endParaRPr>
          </a:p>
          <a:p>
            <a:pPr marL="285750" lvl="0" indent="-158750" algn="l" rtl="0">
              <a:lnSpc>
                <a:spcPct val="100000"/>
              </a:lnSpc>
              <a:spcBef>
                <a:spcPts val="0"/>
              </a:spcBef>
              <a:spcAft>
                <a:spcPts val="0"/>
              </a:spcAft>
              <a:buClr>
                <a:schemeClr val="dk1"/>
              </a:buClr>
              <a:buSzPts val="2000"/>
              <a:buFont typeface="Arial"/>
              <a:buNone/>
            </a:pPr>
            <a:endParaRPr sz="2000" dirty="0">
              <a:solidFill>
                <a:schemeClr val="tx1">
                  <a:lumMod val="65000"/>
                  <a:lumOff val="35000"/>
                </a:schemeClr>
              </a:solidFill>
            </a:endParaRPr>
          </a:p>
          <a:p>
            <a:pPr marL="0" lvl="0" indent="0" algn="l" rtl="0">
              <a:lnSpc>
                <a:spcPct val="100000"/>
              </a:lnSpc>
              <a:spcBef>
                <a:spcPts val="0"/>
              </a:spcBef>
              <a:spcAft>
                <a:spcPts val="0"/>
              </a:spcAft>
              <a:buClr>
                <a:schemeClr val="dk1"/>
              </a:buClr>
              <a:buSzPts val="2000"/>
              <a:buFont typeface="Arial"/>
              <a:buNone/>
            </a:pPr>
            <a:endParaRPr sz="2000" dirty="0">
              <a:solidFill>
                <a:schemeClr val="tx1">
                  <a:lumMod val="65000"/>
                  <a:lumOff val="35000"/>
                </a:schemeClr>
              </a:solidFill>
            </a:endParaRPr>
          </a:p>
          <a:p>
            <a:pPr marL="285750" lvl="0" indent="-285750" algn="l" rtl="0">
              <a:lnSpc>
                <a:spcPct val="150000"/>
              </a:lnSpc>
              <a:spcBef>
                <a:spcPts val="0"/>
              </a:spcBef>
              <a:spcAft>
                <a:spcPts val="0"/>
              </a:spcAft>
              <a:buClr>
                <a:schemeClr val="dk1"/>
              </a:buClr>
              <a:buSzPts val="2000"/>
              <a:buFont typeface="Arial"/>
              <a:buChar char="•"/>
            </a:pPr>
            <a:r>
              <a:rPr lang="lv-LV" sz="2000" dirty="0">
                <a:solidFill>
                  <a:schemeClr val="tx1">
                    <a:lumMod val="65000"/>
                    <a:lumOff val="35000"/>
                  </a:schemeClr>
                </a:solidFill>
              </a:rPr>
              <a:t>Respondentu atziņas par uzticēšanos portālam LSM.lv: </a:t>
            </a:r>
          </a:p>
          <a:p>
            <a:pPr marL="457200" lvl="1" indent="0">
              <a:lnSpc>
                <a:spcPct val="150000"/>
              </a:lnSpc>
              <a:buSzPts val="2000"/>
            </a:pPr>
            <a:r>
              <a:rPr lang="lv-LV" sz="2000" i="1" dirty="0">
                <a:solidFill>
                  <a:schemeClr val="tx1">
                    <a:lumMod val="65000"/>
                    <a:lumOff val="35000"/>
                  </a:schemeClr>
                </a:solidFill>
              </a:rPr>
              <a:t>1) nekļūdās tikai tas, kas nekā nedara;</a:t>
            </a:r>
          </a:p>
          <a:p>
            <a:pPr marL="457200" lvl="1" indent="0">
              <a:lnSpc>
                <a:spcPct val="150000"/>
              </a:lnSpc>
              <a:buSzPts val="2000"/>
            </a:pPr>
            <a:r>
              <a:rPr lang="lv-LV" sz="2000" dirty="0">
                <a:solidFill>
                  <a:schemeClr val="tx1">
                    <a:lumMod val="65000"/>
                    <a:lumOff val="35000"/>
                  </a:schemeClr>
                </a:solidFill>
              </a:rPr>
              <a:t>2) redakcijas atvainošanās un savas kļūdas publiska atzīšana pat nedaudz palielināja respondentu uzticēšanos šim medijam</a:t>
            </a:r>
            <a:r>
              <a:rPr lang="lv-LV" sz="2000" dirty="0"/>
              <a:t>.</a:t>
            </a:r>
            <a:endParaRPr dirty="0"/>
          </a:p>
        </p:txBody>
      </p:sp>
      <p:sp>
        <p:nvSpPr>
          <p:cNvPr id="167" name="Google Shape;167;p21"/>
          <p:cNvSpPr txBox="1">
            <a:spLocks noGrp="1"/>
          </p:cNvSpPr>
          <p:nvPr>
            <p:ph type="body" idx="2"/>
          </p:nvPr>
        </p:nvSpPr>
        <p:spPr>
          <a:xfrm>
            <a:off x="3046119" y="387409"/>
            <a:ext cx="7965592" cy="81407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2800"/>
              <a:buFont typeface="Arial"/>
              <a:buNone/>
            </a:pPr>
            <a:r>
              <a:rPr lang="lv-LV" sz="4400" b="0" dirty="0"/>
              <a:t>PIEMĒRU ANALĪZE</a:t>
            </a:r>
          </a:p>
        </p:txBody>
      </p:sp>
      <p:pic>
        <p:nvPicPr>
          <p:cNvPr id="168" name="Google Shape;168;p21"/>
          <p:cNvPicPr preferRelativeResize="0"/>
          <p:nvPr/>
        </p:nvPicPr>
        <p:blipFill rotWithShape="1">
          <a:blip r:embed="rId3">
            <a:alphaModFix/>
          </a:blip>
          <a:srcRect/>
          <a:stretch/>
        </p:blipFill>
        <p:spPr>
          <a:xfrm>
            <a:off x="0" y="1201479"/>
            <a:ext cx="3639792" cy="38170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3045600" y="388800"/>
            <a:ext cx="8526462" cy="693738"/>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lv-LV" sz="4000" b="0" dirty="0"/>
              <a:t>PIEMĒRI</a:t>
            </a:r>
          </a:p>
        </p:txBody>
      </p:sp>
      <p:sp>
        <p:nvSpPr>
          <p:cNvPr id="174" name="Google Shape;174;p22"/>
          <p:cNvSpPr txBox="1">
            <a:spLocks noGrp="1"/>
          </p:cNvSpPr>
          <p:nvPr>
            <p:ph type="body" idx="1"/>
          </p:nvPr>
        </p:nvSpPr>
        <p:spPr>
          <a:xfrm>
            <a:off x="2434856" y="1289107"/>
            <a:ext cx="9137206" cy="5320047"/>
          </a:xfrm>
          <a:prstGeom prst="rect">
            <a:avLst/>
          </a:prstGeom>
          <a:noFill/>
          <a:ln>
            <a:noFill/>
          </a:ln>
        </p:spPr>
        <p:txBody>
          <a:bodyPr spcFirstLastPara="1" wrap="square" lIns="0" tIns="0" rIns="0" bIns="0" anchor="t" anchorCtr="0">
            <a:noAutofit/>
          </a:bodyPr>
          <a:lstStyle/>
          <a:p>
            <a:pPr marL="342900" lvl="0" indent="-342900" algn="just" rtl="0">
              <a:lnSpc>
                <a:spcPct val="100000"/>
              </a:lnSpc>
              <a:spcBef>
                <a:spcPts val="0"/>
              </a:spcBef>
              <a:spcAft>
                <a:spcPts val="0"/>
              </a:spcAft>
              <a:buClr>
                <a:schemeClr val="dk1"/>
              </a:buClr>
              <a:buSzPts val="2000"/>
              <a:buFont typeface="Arial"/>
              <a:buChar char="•"/>
            </a:pPr>
            <a:r>
              <a:rPr lang="lv-LV" sz="2000" i="1" dirty="0">
                <a:solidFill>
                  <a:schemeClr val="tx1">
                    <a:lumMod val="65000"/>
                    <a:lumOff val="35000"/>
                  </a:schemeClr>
                </a:solidFill>
              </a:rPr>
              <a:t>Publicēt drīkst visu, tikai vienīgais tas saturs un tas atspoguļojums, kā tas viss tiek darīts un pavadošais teksts. Tas pavadošais teksts, ko jūs lasījāt, bija pārāk mierīgs. Šeit ir agresija ļoti liela bildēs. Ja būtu tie trīs sivēntiņi tie laimīgie brālīši, kas vinnēja, tad viņiem nebūtu tas ļaunums acīs. Vai tas ļaunums ir domāts pret citu valstu pārstāvjiem, kuri nedod līdzekļus vinnēt karā? Tiešām te vajadzētu uzzināt, ko komentē pati tā māksliniece, ja tā ir sieviete, kas ir zīmējusi. </a:t>
            </a:r>
            <a:r>
              <a:rPr lang="lv-LV" sz="2000" b="1" i="1" dirty="0">
                <a:solidFill>
                  <a:schemeClr val="tx1">
                    <a:lumMod val="65000"/>
                    <a:lumOff val="35000"/>
                  </a:schemeClr>
                </a:solidFill>
              </a:rPr>
              <a:t>Kā vispār sieviete varēja kaut ko tādu uzzīmēt</a:t>
            </a:r>
            <a:r>
              <a:rPr lang="lv-LV" sz="2000" i="1" dirty="0">
                <a:solidFill>
                  <a:schemeClr val="tx1">
                    <a:lumMod val="65000"/>
                    <a:lumOff val="35000"/>
                  </a:schemeClr>
                </a:solidFill>
              </a:rPr>
              <a:t>!</a:t>
            </a:r>
            <a:endParaRPr dirty="0">
              <a:solidFill>
                <a:schemeClr val="tx1">
                  <a:lumMod val="65000"/>
                  <a:lumOff val="35000"/>
                </a:schemeClr>
              </a:solidFill>
            </a:endParaRPr>
          </a:p>
          <a:p>
            <a:pPr marL="0" lvl="0" indent="0" algn="l" rtl="0">
              <a:lnSpc>
                <a:spcPct val="100000"/>
              </a:lnSpc>
              <a:spcBef>
                <a:spcPts val="0"/>
              </a:spcBef>
              <a:spcAft>
                <a:spcPts val="0"/>
              </a:spcAft>
              <a:buNone/>
            </a:pPr>
            <a:endParaRPr sz="2000" i="1" dirty="0">
              <a:solidFill>
                <a:schemeClr val="tx1">
                  <a:lumMod val="65000"/>
                  <a:lumOff val="35000"/>
                </a:schemeClr>
              </a:solidFill>
            </a:endParaRPr>
          </a:p>
          <a:p>
            <a:pPr marL="342900" lvl="0" indent="-342900" algn="l" rtl="0">
              <a:lnSpc>
                <a:spcPct val="100000"/>
              </a:lnSpc>
              <a:spcBef>
                <a:spcPts val="0"/>
              </a:spcBef>
              <a:spcAft>
                <a:spcPts val="0"/>
              </a:spcAft>
              <a:buClr>
                <a:schemeClr val="dk1"/>
              </a:buClr>
              <a:buSzPts val="2000"/>
              <a:buFont typeface="Arial"/>
              <a:buChar char="•"/>
            </a:pPr>
            <a:r>
              <a:rPr lang="lv-LV" sz="2000" i="1" dirty="0">
                <a:solidFill>
                  <a:schemeClr val="tx1">
                    <a:lumMod val="65000"/>
                    <a:lumOff val="35000"/>
                  </a:schemeClr>
                </a:solidFill>
              </a:rPr>
              <a:t>Bet vai bija jāatlaiž redaktors un mākslinieks vai nē?</a:t>
            </a:r>
            <a:br>
              <a:rPr lang="lv-LV" sz="2000" i="1" dirty="0">
                <a:solidFill>
                  <a:schemeClr val="tx1">
                    <a:lumMod val="65000"/>
                    <a:lumOff val="35000"/>
                  </a:schemeClr>
                </a:solidFill>
              </a:rPr>
            </a:br>
            <a:r>
              <a:rPr lang="lv-LV" sz="2000" i="1" dirty="0">
                <a:solidFill>
                  <a:schemeClr val="tx1">
                    <a:lumMod val="65000"/>
                    <a:lumOff val="35000"/>
                  </a:schemeClr>
                </a:solidFill>
              </a:rPr>
              <a:t>Nē. </a:t>
            </a:r>
            <a:endParaRPr dirty="0">
              <a:solidFill>
                <a:schemeClr val="tx1">
                  <a:lumMod val="65000"/>
                  <a:lumOff val="35000"/>
                </a:schemeClr>
              </a:solidFill>
            </a:endParaRPr>
          </a:p>
          <a:p>
            <a:pPr marL="342900" lvl="0" indent="-215900" algn="l" rtl="0">
              <a:lnSpc>
                <a:spcPct val="100000"/>
              </a:lnSpc>
              <a:spcBef>
                <a:spcPts val="0"/>
              </a:spcBef>
              <a:spcAft>
                <a:spcPts val="0"/>
              </a:spcAft>
              <a:buClr>
                <a:schemeClr val="dk1"/>
              </a:buClr>
              <a:buSzPts val="2000"/>
              <a:buFont typeface="Arial"/>
              <a:buNone/>
            </a:pPr>
            <a:endParaRPr sz="2000" i="1" dirty="0">
              <a:solidFill>
                <a:schemeClr val="tx1">
                  <a:lumMod val="65000"/>
                  <a:lumOff val="35000"/>
                </a:schemeClr>
              </a:solidFill>
            </a:endParaRPr>
          </a:p>
          <a:p>
            <a:pPr marL="342900" lvl="0" indent="-342900" algn="l" rtl="0">
              <a:lnSpc>
                <a:spcPct val="100000"/>
              </a:lnSpc>
              <a:spcBef>
                <a:spcPts val="0"/>
              </a:spcBef>
              <a:spcAft>
                <a:spcPts val="0"/>
              </a:spcAft>
              <a:buClr>
                <a:schemeClr val="dk1"/>
              </a:buClr>
              <a:buSzPts val="2000"/>
              <a:buFont typeface="Arial"/>
              <a:buChar char="•"/>
            </a:pPr>
            <a:r>
              <a:rPr lang="lv-LV" sz="2000" i="1" dirty="0">
                <a:solidFill>
                  <a:schemeClr val="tx1">
                    <a:lumMod val="65000"/>
                    <a:lumOff val="35000"/>
                  </a:schemeClr>
                </a:solidFill>
              </a:rPr>
              <a:t>Bet īpašu simpātiju neizraisa. </a:t>
            </a:r>
            <a:r>
              <a:rPr lang="lv-LV" sz="2000" b="1" i="1" dirty="0">
                <a:solidFill>
                  <a:schemeClr val="tx1">
                    <a:lumMod val="65000"/>
                    <a:lumOff val="35000"/>
                  </a:schemeClr>
                </a:solidFill>
              </a:rPr>
              <a:t>Mazliet apbēdina, bet tas vēl nav tik liels gadījums, lai nelietotu to mediju</a:t>
            </a:r>
            <a:r>
              <a:rPr lang="lv-LV" sz="2000" i="1" dirty="0">
                <a:solidFill>
                  <a:schemeClr val="tx1">
                    <a:lumMod val="65000"/>
                    <a:lumOff val="35000"/>
                  </a:schemeClr>
                </a:solidFill>
              </a:rPr>
              <a:t>.</a:t>
            </a:r>
            <a:endParaRPr dirty="0">
              <a:solidFill>
                <a:schemeClr val="tx1">
                  <a:lumMod val="65000"/>
                  <a:lumOff val="35000"/>
                </a:schemeClr>
              </a:solidFill>
            </a:endParaRPr>
          </a:p>
          <a:p>
            <a:pPr marL="342900" lvl="0" indent="-215900" algn="l" rtl="0">
              <a:lnSpc>
                <a:spcPct val="100000"/>
              </a:lnSpc>
              <a:spcBef>
                <a:spcPts val="0"/>
              </a:spcBef>
              <a:spcAft>
                <a:spcPts val="0"/>
              </a:spcAft>
              <a:buClr>
                <a:schemeClr val="dk1"/>
              </a:buClr>
              <a:buSzPts val="2000"/>
              <a:buFont typeface="Arial"/>
              <a:buNone/>
            </a:pPr>
            <a:endParaRPr sz="2000" i="1" dirty="0">
              <a:solidFill>
                <a:schemeClr val="tx1">
                  <a:lumMod val="65000"/>
                  <a:lumOff val="35000"/>
                </a:schemeClr>
              </a:solidFill>
            </a:endParaRPr>
          </a:p>
          <a:p>
            <a:pPr marL="342900" lvl="0" indent="-342900" algn="l" rtl="0">
              <a:lnSpc>
                <a:spcPct val="100000"/>
              </a:lnSpc>
              <a:spcBef>
                <a:spcPts val="0"/>
              </a:spcBef>
              <a:spcAft>
                <a:spcPts val="0"/>
              </a:spcAft>
              <a:buClr>
                <a:schemeClr val="dk1"/>
              </a:buClr>
              <a:buSzPts val="2000"/>
              <a:buFont typeface="Arial"/>
              <a:buChar char="•"/>
            </a:pPr>
            <a:r>
              <a:rPr lang="lv-LV" sz="2000" i="1" dirty="0">
                <a:solidFill>
                  <a:schemeClr val="tx1">
                    <a:lumMod val="65000"/>
                    <a:lumOff val="35000"/>
                  </a:schemeClr>
                </a:solidFill>
              </a:rPr>
              <a:t>Man gan šķiet, ka </a:t>
            </a:r>
            <a:r>
              <a:rPr lang="lv-LV" sz="2000" b="1" i="1" dirty="0">
                <a:solidFill>
                  <a:schemeClr val="tx1">
                    <a:lumMod val="65000"/>
                    <a:lumOff val="35000"/>
                  </a:schemeClr>
                </a:solidFill>
              </a:rPr>
              <a:t>man uzlabo, jo tur ir gan atvainošanās, gan skats no dažādām pusēm</a:t>
            </a:r>
            <a:r>
              <a:rPr lang="lv-LV" sz="2000" i="1" dirty="0">
                <a:solidFill>
                  <a:schemeClr val="tx1">
                    <a:lumMod val="65000"/>
                    <a:lumOff val="35000"/>
                  </a:schemeClr>
                </a:solidFill>
              </a:rPr>
              <a:t>.</a:t>
            </a:r>
            <a:endParaRPr dirty="0">
              <a:solidFill>
                <a:schemeClr val="tx1">
                  <a:lumMod val="65000"/>
                  <a:lumOff val="35000"/>
                </a:schemeClr>
              </a:solidFill>
            </a:endParaRPr>
          </a:p>
          <a:p>
            <a:pPr marL="342900" lvl="0" indent="-215900" algn="l" rtl="0">
              <a:lnSpc>
                <a:spcPct val="100000"/>
              </a:lnSpc>
              <a:spcBef>
                <a:spcPts val="0"/>
              </a:spcBef>
              <a:spcAft>
                <a:spcPts val="0"/>
              </a:spcAft>
              <a:buClr>
                <a:schemeClr val="dk1"/>
              </a:buClr>
              <a:buSzPts val="2000"/>
              <a:buFont typeface="Arial"/>
              <a:buNone/>
            </a:pPr>
            <a:endParaRPr sz="2000" i="1" dirty="0"/>
          </a:p>
          <a:p>
            <a:pPr marL="342900" lvl="0" indent="-190500" algn="l" rtl="0">
              <a:lnSpc>
                <a:spcPct val="100000"/>
              </a:lnSpc>
              <a:spcBef>
                <a:spcPts val="0"/>
              </a:spcBef>
              <a:spcAft>
                <a:spcPts val="0"/>
              </a:spcAft>
              <a:buClr>
                <a:schemeClr val="dk1"/>
              </a:buClr>
              <a:buSzPts val="2400"/>
              <a:buFont typeface="Arial"/>
              <a:buNone/>
            </a:pPr>
            <a:endParaRPr sz="2400" i="1" dirty="0"/>
          </a:p>
          <a:p>
            <a:pPr marL="0" lvl="0" indent="0" algn="l" rtl="0">
              <a:lnSpc>
                <a:spcPct val="100000"/>
              </a:lnSpc>
              <a:spcBef>
                <a:spcPts val="0"/>
              </a:spcBef>
              <a:spcAft>
                <a:spcPts val="0"/>
              </a:spcAft>
              <a:buNone/>
            </a:pPr>
            <a:endParaRPr sz="24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3058338" y="388799"/>
            <a:ext cx="9052598" cy="812679"/>
          </a:xfrm>
          <a:prstGeom prst="rect">
            <a:avLst/>
          </a:prstGeom>
          <a:noFill/>
          <a:ln>
            <a:noFill/>
          </a:ln>
        </p:spPr>
        <p:txBody>
          <a:bodyPr spcFirstLastPara="1" wrap="square" lIns="0" tIns="0" rIns="0" bIns="0" anchor="t" anchorCtr="0">
            <a:noAutofit/>
          </a:bodyPr>
          <a:lstStyle/>
          <a:p>
            <a:br>
              <a:rPr lang="lv-LV" b="1" dirty="0"/>
            </a:br>
            <a:endParaRPr dirty="0"/>
          </a:p>
        </p:txBody>
      </p:sp>
      <p:sp>
        <p:nvSpPr>
          <p:cNvPr id="5" name="TextBox 4">
            <a:extLst>
              <a:ext uri="{FF2B5EF4-FFF2-40B4-BE49-F238E27FC236}">
                <a16:creationId xmlns:a16="http://schemas.microsoft.com/office/drawing/2014/main" id="{4ED6895E-9B31-7F11-246A-12EBC118F1AE}"/>
              </a:ext>
            </a:extLst>
          </p:cNvPr>
          <p:cNvSpPr txBox="1"/>
          <p:nvPr/>
        </p:nvSpPr>
        <p:spPr>
          <a:xfrm>
            <a:off x="3058337" y="388799"/>
            <a:ext cx="8235475" cy="830997"/>
          </a:xfrm>
          <a:prstGeom prst="rect">
            <a:avLst/>
          </a:prstGeom>
          <a:noFill/>
        </p:spPr>
        <p:txBody>
          <a:bodyPr wrap="square">
            <a:spAutoFit/>
          </a:bodyPr>
          <a:lstStyle/>
          <a:p>
            <a:pPr algn="ctr"/>
            <a:r>
              <a:rPr lang="lv-LV" sz="2400" i="0" u="none" strike="noStrike" baseline="0" dirty="0">
                <a:solidFill>
                  <a:schemeClr val="bg1"/>
                </a:solidFill>
                <a:latin typeface="+mj-lt"/>
              </a:rPr>
              <a:t>SARUNA AR LTV VALDES PRIEKŠSĒDĒTĀJU IVARU PRIEDI </a:t>
            </a:r>
            <a:endParaRPr lang="lv-LV" sz="2400" dirty="0">
              <a:solidFill>
                <a:schemeClr val="bg1"/>
              </a:solidFill>
              <a:latin typeface="+mj-lt"/>
            </a:endParaRPr>
          </a:p>
        </p:txBody>
      </p:sp>
      <p:sp>
        <p:nvSpPr>
          <p:cNvPr id="7" name="Text Placeholder 6">
            <a:extLst>
              <a:ext uri="{FF2B5EF4-FFF2-40B4-BE49-F238E27FC236}">
                <a16:creationId xmlns:a16="http://schemas.microsoft.com/office/drawing/2014/main" id="{4BEF7026-4996-72EF-86CB-181F416432F9}"/>
              </a:ext>
            </a:extLst>
          </p:cNvPr>
          <p:cNvSpPr>
            <a:spLocks noGrp="1"/>
          </p:cNvSpPr>
          <p:nvPr>
            <p:ph type="body" idx="1"/>
          </p:nvPr>
        </p:nvSpPr>
        <p:spPr>
          <a:xfrm>
            <a:off x="5311302" y="1201477"/>
            <a:ext cx="6429982" cy="5345237"/>
          </a:xfrm>
        </p:spPr>
        <p:txBody>
          <a:bodyPr/>
          <a:lstStyle/>
          <a:p>
            <a:pPr marL="514350" indent="-285750" algn="just">
              <a:lnSpc>
                <a:spcPct val="150000"/>
              </a:lnSpc>
              <a:buFont typeface="Arial" panose="020B0604020202020204" pitchFamily="34" charset="0"/>
              <a:buChar char="•"/>
            </a:pPr>
            <a:r>
              <a:rPr lang="lv-LV" sz="1800" dirty="0">
                <a:solidFill>
                  <a:schemeClr val="tx1">
                    <a:lumMod val="75000"/>
                    <a:lumOff val="25000"/>
                  </a:schemeClr>
                </a:solidFill>
                <a:latin typeface="+mn-lt"/>
              </a:rPr>
              <a:t>A</a:t>
            </a:r>
            <a:r>
              <a:rPr lang="lv-LV" sz="1800" b="0" i="0" u="none" strike="noStrike" baseline="0" dirty="0">
                <a:solidFill>
                  <a:schemeClr val="tx1">
                    <a:lumMod val="75000"/>
                    <a:lumOff val="25000"/>
                  </a:schemeClr>
                </a:solidFill>
                <a:latin typeface="+mn-lt"/>
              </a:rPr>
              <a:t>tzinīg</a:t>
            </a:r>
            <a:r>
              <a:rPr lang="lv-LV" sz="1800" dirty="0">
                <a:solidFill>
                  <a:schemeClr val="tx1">
                    <a:lumMod val="75000"/>
                    <a:lumOff val="25000"/>
                  </a:schemeClr>
                </a:solidFill>
                <a:latin typeface="+mn-lt"/>
              </a:rPr>
              <a:t>i </a:t>
            </a:r>
            <a:r>
              <a:rPr lang="lv-LV" sz="1800" b="0" i="0" u="none" strike="noStrike" baseline="0" dirty="0">
                <a:solidFill>
                  <a:schemeClr val="tx1">
                    <a:lumMod val="75000"/>
                    <a:lumOff val="25000"/>
                  </a:schemeClr>
                </a:solidFill>
                <a:latin typeface="+mn-lt"/>
              </a:rPr>
              <a:t>vērtēta ideja medija vadībai skaidrot savus lēmumus un viedokļus, un darbības nianses;</a:t>
            </a:r>
          </a:p>
          <a:p>
            <a:pPr marL="228600" indent="0" algn="just">
              <a:lnSpc>
                <a:spcPct val="150000"/>
              </a:lnSpc>
            </a:pPr>
            <a:endParaRPr lang="lv-LV" sz="1800" b="0" i="0" u="none" strike="noStrike" baseline="0" dirty="0">
              <a:solidFill>
                <a:schemeClr val="tx1">
                  <a:lumMod val="75000"/>
                  <a:lumOff val="25000"/>
                </a:schemeClr>
              </a:solidFill>
              <a:latin typeface="+mn-lt"/>
            </a:endParaRPr>
          </a:p>
          <a:p>
            <a:pPr marL="514350" indent="-285750" algn="just">
              <a:lnSpc>
                <a:spcPct val="150000"/>
              </a:lnSpc>
              <a:buFont typeface="Arial" panose="020B0604020202020204" pitchFamily="34" charset="0"/>
              <a:buChar char="•"/>
            </a:pPr>
            <a:r>
              <a:rPr lang="lv-LV" sz="1800" b="0" i="0" u="none" strike="noStrike" baseline="0" dirty="0">
                <a:solidFill>
                  <a:schemeClr val="tx1">
                    <a:lumMod val="75000"/>
                    <a:lumOff val="25000"/>
                  </a:schemeClr>
                </a:solidFill>
                <a:latin typeface="+mn-lt"/>
              </a:rPr>
              <a:t>Tiek aktualizēti mediju darbības ētikas principi, izglītojot  sabiedrību </a:t>
            </a:r>
            <a:r>
              <a:rPr lang="lv-LV" sz="1800" b="0" i="0" u="none" strike="noStrike" baseline="0" dirty="0" err="1">
                <a:solidFill>
                  <a:schemeClr val="tx1">
                    <a:lumMod val="75000"/>
                    <a:lumOff val="25000"/>
                  </a:schemeClr>
                </a:solidFill>
                <a:latin typeface="+mn-lt"/>
              </a:rPr>
              <a:t>medijpratībā</a:t>
            </a:r>
            <a:r>
              <a:rPr lang="lv-LV" sz="1800" dirty="0">
                <a:solidFill>
                  <a:schemeClr val="tx1">
                    <a:lumMod val="75000"/>
                    <a:lumOff val="25000"/>
                  </a:schemeClr>
                </a:solidFill>
                <a:latin typeface="+mn-lt"/>
              </a:rPr>
              <a:t>;</a:t>
            </a:r>
          </a:p>
          <a:p>
            <a:pPr marL="514350" indent="-285750" algn="just">
              <a:lnSpc>
                <a:spcPct val="150000"/>
              </a:lnSpc>
              <a:buFont typeface="Arial" panose="020B0604020202020204" pitchFamily="34" charset="0"/>
              <a:buChar char="•"/>
            </a:pPr>
            <a:endParaRPr lang="lv-LV" sz="1800" b="0" i="0" u="none" strike="noStrike" baseline="0" dirty="0">
              <a:solidFill>
                <a:schemeClr val="tx1">
                  <a:lumMod val="75000"/>
                  <a:lumOff val="25000"/>
                </a:schemeClr>
              </a:solidFill>
              <a:latin typeface="+mn-lt"/>
            </a:endParaRPr>
          </a:p>
          <a:p>
            <a:pPr marL="514350" indent="-285750" algn="just">
              <a:lnSpc>
                <a:spcPct val="150000"/>
              </a:lnSpc>
              <a:buFont typeface="Arial" panose="020B0604020202020204" pitchFamily="34" charset="0"/>
              <a:buChar char="•"/>
            </a:pPr>
            <a:r>
              <a:rPr lang="lv-LV" sz="1800" dirty="0">
                <a:solidFill>
                  <a:schemeClr val="tx1">
                    <a:lumMod val="75000"/>
                    <a:lumOff val="25000"/>
                  </a:schemeClr>
                </a:solidFill>
                <a:latin typeface="+mn-lt"/>
              </a:rPr>
              <a:t>Centieni </a:t>
            </a:r>
            <a:r>
              <a:rPr lang="lv-LV" sz="1800" b="0" i="0" u="none" strike="noStrike" baseline="0" dirty="0">
                <a:solidFill>
                  <a:schemeClr val="tx1">
                    <a:lumMod val="75000"/>
                    <a:lumOff val="25000"/>
                  </a:schemeClr>
                </a:solidFill>
                <a:latin typeface="+mn-lt"/>
              </a:rPr>
              <a:t>būt neatkarīgam;</a:t>
            </a:r>
          </a:p>
          <a:p>
            <a:pPr marL="514350" indent="-285750" algn="just">
              <a:lnSpc>
                <a:spcPct val="150000"/>
              </a:lnSpc>
              <a:buFont typeface="Arial" panose="020B0604020202020204" pitchFamily="34" charset="0"/>
              <a:buChar char="•"/>
            </a:pPr>
            <a:endParaRPr lang="lv-LV" sz="1800" dirty="0">
              <a:solidFill>
                <a:schemeClr val="tx1">
                  <a:lumMod val="75000"/>
                  <a:lumOff val="25000"/>
                </a:schemeClr>
              </a:solidFill>
              <a:latin typeface="+mn-lt"/>
            </a:endParaRPr>
          </a:p>
          <a:p>
            <a:pPr marL="514350" indent="-285750" algn="just">
              <a:lnSpc>
                <a:spcPct val="150000"/>
              </a:lnSpc>
              <a:buFont typeface="Arial" panose="020B0604020202020204" pitchFamily="34" charset="0"/>
              <a:buChar char="•"/>
            </a:pPr>
            <a:r>
              <a:rPr lang="lv-LV" sz="1800" b="0" i="0" u="none" strike="noStrike" baseline="0" dirty="0">
                <a:solidFill>
                  <a:schemeClr val="tx1">
                    <a:lumMod val="75000"/>
                    <a:lumOff val="25000"/>
                  </a:schemeClr>
                </a:solidFill>
                <a:latin typeface="+mn-lt"/>
              </a:rPr>
              <a:t>Šis piemērs rada pretstatu sākotn</a:t>
            </a:r>
            <a:r>
              <a:rPr lang="lv-LV" sz="1800" dirty="0">
                <a:solidFill>
                  <a:schemeClr val="tx1">
                    <a:lumMod val="75000"/>
                    <a:lumOff val="25000"/>
                  </a:schemeClr>
                </a:solidFill>
                <a:latin typeface="+mn-lt"/>
              </a:rPr>
              <a:t>ēji paustajam</a:t>
            </a:r>
            <a:r>
              <a:rPr lang="lv-LV" sz="1800" b="0" i="0" u="none" strike="noStrike" baseline="0" dirty="0">
                <a:solidFill>
                  <a:schemeClr val="tx1">
                    <a:lumMod val="75000"/>
                    <a:lumOff val="25000"/>
                  </a:schemeClr>
                </a:solidFill>
                <a:latin typeface="+mn-lt"/>
              </a:rPr>
              <a:t>, ka </a:t>
            </a:r>
            <a:r>
              <a:rPr lang="lv-LV" sz="1800" b="0" i="1" u="none" strike="noStrike" baseline="0" dirty="0">
                <a:solidFill>
                  <a:schemeClr val="tx1">
                    <a:lumMod val="75000"/>
                    <a:lumOff val="25000"/>
                  </a:schemeClr>
                </a:solidFill>
                <a:latin typeface="+mn-lt"/>
              </a:rPr>
              <a:t>sabiedriskais medijs saka tikai to, ko pauž valdība; </a:t>
            </a:r>
            <a:r>
              <a:rPr lang="lv-LV" sz="1800" b="1" i="0" u="none" strike="noStrike" baseline="0" dirty="0">
                <a:solidFill>
                  <a:schemeClr val="tx1">
                    <a:lumMod val="75000"/>
                    <a:lumOff val="25000"/>
                  </a:schemeClr>
                </a:solidFill>
                <a:latin typeface="+mn-lt"/>
              </a:rPr>
              <a:t>sabiedriskais medijs darbojas sabiedrības nevis valsts (varas) interesēs. </a:t>
            </a:r>
            <a:endParaRPr lang="lv-LV" b="1" dirty="0">
              <a:solidFill>
                <a:schemeClr val="tx1">
                  <a:lumMod val="75000"/>
                  <a:lumOff val="25000"/>
                </a:schemeClr>
              </a:solidFill>
              <a:latin typeface="+mn-lt"/>
            </a:endParaRPr>
          </a:p>
        </p:txBody>
      </p:sp>
      <p:pic>
        <p:nvPicPr>
          <p:cNvPr id="9" name="Picture 8">
            <a:extLst>
              <a:ext uri="{FF2B5EF4-FFF2-40B4-BE49-F238E27FC236}">
                <a16:creationId xmlns:a16="http://schemas.microsoft.com/office/drawing/2014/main" id="{57C4D4B2-6584-641D-D932-949FC0A3DFAC}"/>
              </a:ext>
            </a:extLst>
          </p:cNvPr>
          <p:cNvPicPr>
            <a:picLocks noChangeAspect="1"/>
          </p:cNvPicPr>
          <p:nvPr/>
        </p:nvPicPr>
        <p:blipFill>
          <a:blip r:embed="rId3"/>
          <a:stretch>
            <a:fillRect/>
          </a:stretch>
        </p:blipFill>
        <p:spPr>
          <a:xfrm>
            <a:off x="0" y="1219796"/>
            <a:ext cx="5223753" cy="3185697"/>
          </a:xfrm>
          <a:prstGeom prst="rect">
            <a:avLst/>
          </a:prstGeom>
        </p:spPr>
      </p:pic>
    </p:spTree>
    <p:extLst>
      <p:ext uri="{BB962C8B-B14F-4D97-AF65-F5344CB8AC3E}">
        <p14:creationId xmlns:p14="http://schemas.microsoft.com/office/powerpoint/2010/main" val="1419822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3058338" y="184827"/>
            <a:ext cx="9243532" cy="101665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br>
              <a:rPr lang="lv-LV" dirty="0"/>
            </a:br>
            <a:r>
              <a:rPr lang="lv-LV" sz="2800" b="0" dirty="0"/>
              <a:t>Arī LNSO saņēmis signālu par uzmākšanos</a:t>
            </a:r>
            <a:endParaRPr sz="2800" b="0" dirty="0"/>
          </a:p>
        </p:txBody>
      </p:sp>
      <p:sp>
        <p:nvSpPr>
          <p:cNvPr id="180" name="Google Shape;180;p23"/>
          <p:cNvSpPr txBox="1">
            <a:spLocks noGrp="1"/>
          </p:cNvSpPr>
          <p:nvPr>
            <p:ph type="body" idx="1"/>
          </p:nvPr>
        </p:nvSpPr>
        <p:spPr>
          <a:xfrm>
            <a:off x="4880343" y="1201478"/>
            <a:ext cx="7184066" cy="5092995"/>
          </a:xfrm>
          <a:prstGeom prst="rect">
            <a:avLst/>
          </a:prstGeom>
          <a:noFill/>
          <a:ln>
            <a:noFill/>
          </a:ln>
        </p:spPr>
        <p:txBody>
          <a:bodyPr spcFirstLastPara="1" wrap="square" lIns="0" tIns="0" rIns="0" bIns="0" anchor="t" anchorCtr="0">
            <a:noAutofit/>
          </a:bodyPr>
          <a:lstStyle/>
          <a:p>
            <a:pPr marL="285750" lvl="0" indent="-158750" algn="just" rtl="0">
              <a:lnSpc>
                <a:spcPct val="100000"/>
              </a:lnSpc>
              <a:spcBef>
                <a:spcPts val="0"/>
              </a:spcBef>
              <a:spcAft>
                <a:spcPts val="0"/>
              </a:spcAft>
              <a:buClr>
                <a:schemeClr val="dk1"/>
              </a:buClr>
              <a:buSzPts val="2000"/>
              <a:buFont typeface="Arial"/>
              <a:buNone/>
            </a:pPr>
            <a:endParaRPr sz="2000" dirty="0"/>
          </a:p>
          <a:p>
            <a:pPr marL="285750" lvl="0" indent="-158750" algn="just" rtl="0">
              <a:lnSpc>
                <a:spcPct val="100000"/>
              </a:lnSpc>
              <a:spcBef>
                <a:spcPts val="0"/>
              </a:spcBef>
              <a:spcAft>
                <a:spcPts val="0"/>
              </a:spcAft>
              <a:buClr>
                <a:schemeClr val="dk1"/>
              </a:buClr>
              <a:buSzPts val="2000"/>
              <a:buFont typeface="Arial"/>
              <a:buNone/>
            </a:pPr>
            <a:endParaRPr sz="2000" dirty="0"/>
          </a:p>
          <a:p>
            <a:pPr marL="285750" lvl="0" indent="-285750" algn="just" rtl="0">
              <a:lnSpc>
                <a:spcPct val="100000"/>
              </a:lnSpc>
              <a:spcBef>
                <a:spcPts val="0"/>
              </a:spcBef>
              <a:spcAft>
                <a:spcPts val="0"/>
              </a:spcAft>
              <a:buClr>
                <a:schemeClr val="dk1"/>
              </a:buClr>
              <a:buSzPts val="2000"/>
              <a:buFont typeface="Arial"/>
              <a:buChar char="•"/>
            </a:pPr>
            <a:r>
              <a:rPr lang="lv-LV" sz="2000" dirty="0">
                <a:solidFill>
                  <a:schemeClr val="tx1">
                    <a:lumMod val="75000"/>
                    <a:lumOff val="25000"/>
                  </a:schemeClr>
                </a:solidFill>
              </a:rPr>
              <a:t>Lielākā daļa no diskusijas dalībniekiem uzskata, ka par šo tematu ir jārunā medijos, tomēr īpaša uzmanība jāpievērš ētikai;</a:t>
            </a:r>
            <a:endParaRPr lang="lv-LV" dirty="0">
              <a:solidFill>
                <a:schemeClr val="tx1">
                  <a:lumMod val="75000"/>
                  <a:lumOff val="25000"/>
                </a:schemeClr>
              </a:solidFill>
            </a:endParaRPr>
          </a:p>
          <a:p>
            <a:pPr marL="285750" lvl="0" indent="-285750" algn="just" rtl="0">
              <a:lnSpc>
                <a:spcPct val="100000"/>
              </a:lnSpc>
              <a:spcBef>
                <a:spcPts val="0"/>
              </a:spcBef>
              <a:spcAft>
                <a:spcPts val="0"/>
              </a:spcAft>
              <a:buClr>
                <a:schemeClr val="dk1"/>
              </a:buClr>
              <a:buSzPts val="2000"/>
              <a:buFont typeface="Arial"/>
              <a:buChar char="•"/>
            </a:pPr>
            <a:endParaRPr lang="lv-LV" sz="2000" dirty="0">
              <a:solidFill>
                <a:schemeClr val="tx1">
                  <a:lumMod val="75000"/>
                  <a:lumOff val="25000"/>
                </a:schemeClr>
              </a:solidFill>
            </a:endParaRPr>
          </a:p>
          <a:p>
            <a:pPr marL="285750" lvl="0" indent="-285750" algn="just" rtl="0">
              <a:lnSpc>
                <a:spcPct val="100000"/>
              </a:lnSpc>
              <a:spcBef>
                <a:spcPts val="0"/>
              </a:spcBef>
              <a:spcAft>
                <a:spcPts val="0"/>
              </a:spcAft>
              <a:buClr>
                <a:schemeClr val="dk1"/>
              </a:buClr>
              <a:buSzPts val="2000"/>
              <a:buFont typeface="Arial"/>
              <a:buChar char="•"/>
            </a:pPr>
            <a:r>
              <a:rPr lang="lv-LV" sz="2000" dirty="0">
                <a:solidFill>
                  <a:schemeClr val="tx1">
                    <a:lumMod val="75000"/>
                    <a:lumOff val="25000"/>
                  </a:schemeClr>
                </a:solidFill>
              </a:rPr>
              <a:t>Diskusijas par personas goda un cieņas publisku aizskārumu;</a:t>
            </a:r>
          </a:p>
          <a:p>
            <a:pPr marL="285750" lvl="0" indent="-158750" algn="just" rtl="0">
              <a:lnSpc>
                <a:spcPct val="150000"/>
              </a:lnSpc>
              <a:spcBef>
                <a:spcPts val="0"/>
              </a:spcBef>
              <a:spcAft>
                <a:spcPts val="0"/>
              </a:spcAft>
              <a:buClr>
                <a:schemeClr val="dk1"/>
              </a:buClr>
              <a:buSzPts val="2000"/>
              <a:buFont typeface="Arial"/>
              <a:buNone/>
            </a:pPr>
            <a:endParaRPr sz="2000" dirty="0">
              <a:solidFill>
                <a:schemeClr val="tx1">
                  <a:lumMod val="75000"/>
                  <a:lumOff val="25000"/>
                </a:schemeClr>
              </a:solidFill>
            </a:endParaRPr>
          </a:p>
          <a:p>
            <a:pPr marL="285750" lvl="0" indent="-285750" algn="just" rtl="0">
              <a:lnSpc>
                <a:spcPct val="150000"/>
              </a:lnSpc>
              <a:spcBef>
                <a:spcPts val="0"/>
              </a:spcBef>
              <a:spcAft>
                <a:spcPts val="0"/>
              </a:spcAft>
              <a:buClr>
                <a:schemeClr val="dk1"/>
              </a:buClr>
              <a:buSzPts val="2000"/>
              <a:buFont typeface="Arial"/>
              <a:buChar char="•"/>
            </a:pPr>
            <a:r>
              <a:rPr lang="lv-LV" sz="2000" dirty="0">
                <a:solidFill>
                  <a:schemeClr val="tx1">
                    <a:lumMod val="75000"/>
                    <a:lumOff val="25000"/>
                  </a:schemeClr>
                </a:solidFill>
              </a:rPr>
              <a:t>Sižets neveicina uzticēšanos, jo sižetā trūkst personas vainu pierādošu faktu un skatītājam rodas jautājumi:</a:t>
            </a:r>
          </a:p>
          <a:p>
            <a:pPr marL="742950" lvl="1" indent="-285750" algn="just">
              <a:lnSpc>
                <a:spcPct val="150000"/>
              </a:lnSpc>
              <a:spcBef>
                <a:spcPts val="0"/>
              </a:spcBef>
              <a:buClr>
                <a:schemeClr val="dk1"/>
              </a:buClr>
              <a:buSzPts val="2000"/>
              <a:buFont typeface="Arial"/>
              <a:buChar char="•"/>
            </a:pPr>
            <a:r>
              <a:rPr lang="lv-LV" sz="2000" dirty="0">
                <a:solidFill>
                  <a:schemeClr val="tx1">
                    <a:lumMod val="75000"/>
                    <a:lumOff val="25000"/>
                  </a:schemeClr>
                </a:solidFill>
              </a:rPr>
              <a:t>par saturā atspoguļotās informācijas patiesumu;</a:t>
            </a:r>
          </a:p>
          <a:p>
            <a:pPr marL="742950" lvl="1" indent="-285750" algn="just">
              <a:lnSpc>
                <a:spcPct val="150000"/>
              </a:lnSpc>
              <a:spcBef>
                <a:spcPts val="0"/>
              </a:spcBef>
              <a:buClr>
                <a:schemeClr val="dk1"/>
              </a:buClr>
              <a:buSzPts val="2000"/>
              <a:buFont typeface="Arial"/>
              <a:buChar char="•"/>
            </a:pPr>
            <a:r>
              <a:rPr lang="lv-LV" sz="2000" dirty="0">
                <a:solidFill>
                  <a:schemeClr val="tx1">
                    <a:lumMod val="75000"/>
                    <a:lumOff val="25000"/>
                  </a:schemeClr>
                </a:solidFill>
              </a:rPr>
              <a:t>par mediju godīgumu, darba kvalitāti un ētiku.</a:t>
            </a:r>
            <a:endParaRPr dirty="0">
              <a:solidFill>
                <a:schemeClr val="tx1">
                  <a:lumMod val="75000"/>
                  <a:lumOff val="25000"/>
                </a:schemeClr>
              </a:solidFill>
            </a:endParaRPr>
          </a:p>
          <a:p>
            <a:pPr marL="0" lvl="0" indent="0" algn="l" rtl="0">
              <a:lnSpc>
                <a:spcPct val="100000"/>
              </a:lnSpc>
              <a:spcBef>
                <a:spcPts val="0"/>
              </a:spcBef>
              <a:spcAft>
                <a:spcPts val="0"/>
              </a:spcAft>
              <a:buNone/>
            </a:pPr>
            <a:endParaRPr sz="2000" b="1" dirty="0"/>
          </a:p>
        </p:txBody>
      </p:sp>
      <p:pic>
        <p:nvPicPr>
          <p:cNvPr id="181" name="Google Shape;181;p23"/>
          <p:cNvPicPr preferRelativeResize="0"/>
          <p:nvPr/>
        </p:nvPicPr>
        <p:blipFill rotWithShape="1">
          <a:blip r:embed="rId3">
            <a:alphaModFix/>
          </a:blip>
          <a:srcRect/>
          <a:stretch/>
        </p:blipFill>
        <p:spPr>
          <a:xfrm>
            <a:off x="127591" y="1496054"/>
            <a:ext cx="4639649" cy="26081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3045600" y="388800"/>
            <a:ext cx="8526462" cy="693738"/>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lv-LV" sz="3600" b="0" dirty="0"/>
              <a:t>PIEMĒRI</a:t>
            </a:r>
            <a:endParaRPr sz="3600" b="0" dirty="0"/>
          </a:p>
        </p:txBody>
      </p:sp>
      <p:sp>
        <p:nvSpPr>
          <p:cNvPr id="187" name="Google Shape;187;p24"/>
          <p:cNvSpPr txBox="1">
            <a:spLocks noGrp="1"/>
          </p:cNvSpPr>
          <p:nvPr>
            <p:ph type="body" idx="1"/>
          </p:nvPr>
        </p:nvSpPr>
        <p:spPr>
          <a:xfrm>
            <a:off x="2500009" y="1357200"/>
            <a:ext cx="9072053" cy="5112000"/>
          </a:xfrm>
          <a:prstGeom prst="rect">
            <a:avLst/>
          </a:prstGeom>
          <a:noFill/>
          <a:ln>
            <a:noFill/>
          </a:ln>
        </p:spPr>
        <p:txBody>
          <a:bodyPr spcFirstLastPara="1" wrap="square" lIns="0" tIns="0" rIns="0" bIns="0" anchor="t" anchorCtr="0">
            <a:noAutofit/>
          </a:bodyPr>
          <a:lstStyle/>
          <a:p>
            <a:pPr marL="285750" lvl="0" indent="-285750" algn="just" rtl="0">
              <a:lnSpc>
                <a:spcPct val="100000"/>
              </a:lnSpc>
              <a:spcBef>
                <a:spcPts val="0"/>
              </a:spcBef>
              <a:spcAft>
                <a:spcPts val="0"/>
              </a:spcAft>
              <a:buClr>
                <a:schemeClr val="dk1"/>
              </a:buClr>
              <a:buSzPts val="2000"/>
              <a:buFont typeface="Arial"/>
              <a:buChar char="•"/>
            </a:pPr>
            <a:r>
              <a:rPr lang="lv-LV" sz="2000" i="1" dirty="0">
                <a:solidFill>
                  <a:schemeClr val="tx1">
                    <a:lumMod val="65000"/>
                    <a:lumOff val="35000"/>
                  </a:schemeClr>
                </a:solidFill>
              </a:rPr>
              <a:t>Es varētu savā mērā piekrist, ka </a:t>
            </a:r>
            <a:r>
              <a:rPr lang="lv-LV" sz="2000" b="1" i="1" dirty="0">
                <a:solidFill>
                  <a:schemeClr val="tx1">
                    <a:lumMod val="65000"/>
                    <a:lumOff val="35000"/>
                  </a:schemeClr>
                </a:solidFill>
              </a:rPr>
              <a:t>priekš sabiedriskā medija būtu korektāk, ja būtu fakti. </a:t>
            </a:r>
            <a:r>
              <a:rPr lang="lv-LV" sz="2000" i="1" dirty="0">
                <a:solidFill>
                  <a:schemeClr val="tx1">
                    <a:lumMod val="65000"/>
                    <a:lumOff val="35000"/>
                  </a:schemeClr>
                </a:solidFill>
              </a:rPr>
              <a:t>Ka tā lieta jau ir izskatīta, ir pierādīts, ka ir tiešām tā bija, un tad jau var par visiem cilvēkiem runāt. Pamatojoties tikai uz  divām anonīmām vēstulēm…</a:t>
            </a:r>
            <a:endParaRPr dirty="0">
              <a:solidFill>
                <a:schemeClr val="tx1">
                  <a:lumMod val="65000"/>
                  <a:lumOff val="35000"/>
                </a:schemeClr>
              </a:solidFill>
            </a:endParaRPr>
          </a:p>
          <a:p>
            <a:pPr marL="285750" lvl="0" indent="-158750" algn="just" rtl="0">
              <a:lnSpc>
                <a:spcPct val="100000"/>
              </a:lnSpc>
              <a:spcBef>
                <a:spcPts val="0"/>
              </a:spcBef>
              <a:spcAft>
                <a:spcPts val="0"/>
              </a:spcAft>
              <a:buClr>
                <a:schemeClr val="dk1"/>
              </a:buClr>
              <a:buSzPts val="2000"/>
              <a:buFont typeface="Arial"/>
              <a:buNone/>
            </a:pPr>
            <a:endParaRPr sz="2000" i="1" dirty="0">
              <a:solidFill>
                <a:schemeClr val="tx1">
                  <a:lumMod val="65000"/>
                  <a:lumOff val="35000"/>
                </a:schemeClr>
              </a:solidFill>
            </a:endParaRPr>
          </a:p>
          <a:p>
            <a:pPr marL="285750" lvl="0" indent="-285750" algn="just" rtl="0">
              <a:lnSpc>
                <a:spcPct val="100000"/>
              </a:lnSpc>
              <a:spcBef>
                <a:spcPts val="0"/>
              </a:spcBef>
              <a:spcAft>
                <a:spcPts val="0"/>
              </a:spcAft>
              <a:buClr>
                <a:schemeClr val="dk1"/>
              </a:buClr>
              <a:buSzPts val="2000"/>
              <a:buFont typeface="Arial"/>
              <a:buChar char="•"/>
            </a:pPr>
            <a:r>
              <a:rPr lang="lv-LV" sz="2000" i="1" dirty="0">
                <a:solidFill>
                  <a:schemeClr val="tx1">
                    <a:lumMod val="65000"/>
                    <a:lumOff val="35000"/>
                  </a:schemeClr>
                </a:solidFill>
              </a:rPr>
              <a:t>Man uzticēšanos neizmaina. Tas ir varbūt priekš kāda cilvēka veiksmīgs sižets, priekš kāda cilvēka ļoti, ļoti neveiksmīgs.</a:t>
            </a:r>
            <a:endParaRPr dirty="0">
              <a:solidFill>
                <a:schemeClr val="tx1">
                  <a:lumMod val="65000"/>
                  <a:lumOff val="35000"/>
                </a:schemeClr>
              </a:solidFill>
            </a:endParaRPr>
          </a:p>
          <a:p>
            <a:pPr marL="285750" lvl="0" indent="-158750" algn="just" rtl="0">
              <a:lnSpc>
                <a:spcPct val="100000"/>
              </a:lnSpc>
              <a:spcBef>
                <a:spcPts val="0"/>
              </a:spcBef>
              <a:spcAft>
                <a:spcPts val="0"/>
              </a:spcAft>
              <a:buClr>
                <a:schemeClr val="dk1"/>
              </a:buClr>
              <a:buSzPts val="2000"/>
              <a:buFont typeface="Arial"/>
              <a:buNone/>
            </a:pPr>
            <a:endParaRPr sz="2000" i="1" dirty="0">
              <a:solidFill>
                <a:schemeClr val="tx1">
                  <a:lumMod val="65000"/>
                  <a:lumOff val="35000"/>
                </a:schemeClr>
              </a:solidFill>
            </a:endParaRPr>
          </a:p>
          <a:p>
            <a:pPr marL="285750" lvl="0" indent="-285750" algn="just" rtl="0">
              <a:lnSpc>
                <a:spcPct val="100000"/>
              </a:lnSpc>
              <a:spcBef>
                <a:spcPts val="0"/>
              </a:spcBef>
              <a:spcAft>
                <a:spcPts val="0"/>
              </a:spcAft>
              <a:buClr>
                <a:schemeClr val="dk1"/>
              </a:buClr>
              <a:buSzPts val="2000"/>
              <a:buFont typeface="Arial"/>
              <a:buChar char="•"/>
            </a:pPr>
            <a:r>
              <a:rPr lang="lv-LV" sz="2000" i="1" dirty="0">
                <a:solidFill>
                  <a:schemeClr val="tx1">
                    <a:lumMod val="65000"/>
                    <a:lumOff val="35000"/>
                  </a:schemeClr>
                </a:solidFill>
              </a:rPr>
              <a:t>Paldies, ka jūs apturējāt šo! Tas ir pilnīgi no zila gaisa izveidots. </a:t>
            </a:r>
            <a:r>
              <a:rPr lang="lv-LV" sz="2000" b="1" i="1" dirty="0">
                <a:solidFill>
                  <a:schemeClr val="tx1">
                    <a:lumMod val="65000"/>
                    <a:lumOff val="35000"/>
                  </a:schemeClr>
                </a:solidFill>
              </a:rPr>
              <a:t>Ar to ir jānodarbojas policijai.</a:t>
            </a:r>
            <a:r>
              <a:rPr lang="lv-LV" sz="2000" i="1" dirty="0">
                <a:solidFill>
                  <a:schemeClr val="tx1">
                    <a:lumMod val="65000"/>
                    <a:lumOff val="35000"/>
                  </a:schemeClr>
                </a:solidFill>
              </a:rPr>
              <a:t> Manā izpratnē šādas baumas dzeltenās preses līmenī vispār ir televīzijas necienīgas. Pretīgi ir uz to skatīties.</a:t>
            </a:r>
            <a:endParaRPr dirty="0">
              <a:solidFill>
                <a:schemeClr val="tx1">
                  <a:lumMod val="65000"/>
                  <a:lumOff val="35000"/>
                </a:schemeClr>
              </a:solidFill>
            </a:endParaRPr>
          </a:p>
          <a:p>
            <a:pPr marL="285750" lvl="0" indent="-158750" algn="just" rtl="0">
              <a:lnSpc>
                <a:spcPct val="100000"/>
              </a:lnSpc>
              <a:spcBef>
                <a:spcPts val="0"/>
              </a:spcBef>
              <a:spcAft>
                <a:spcPts val="0"/>
              </a:spcAft>
              <a:buClr>
                <a:schemeClr val="dk1"/>
              </a:buClr>
              <a:buSzPts val="2000"/>
              <a:buFont typeface="Arial"/>
              <a:buNone/>
            </a:pPr>
            <a:endParaRPr sz="2000" i="1" dirty="0">
              <a:solidFill>
                <a:schemeClr val="tx1">
                  <a:lumMod val="65000"/>
                  <a:lumOff val="35000"/>
                </a:schemeClr>
              </a:solidFill>
            </a:endParaRPr>
          </a:p>
          <a:p>
            <a:pPr marL="285750" lvl="0" indent="-285750" algn="just" rtl="0">
              <a:lnSpc>
                <a:spcPct val="100000"/>
              </a:lnSpc>
              <a:spcBef>
                <a:spcPts val="0"/>
              </a:spcBef>
              <a:spcAft>
                <a:spcPts val="0"/>
              </a:spcAft>
              <a:buClr>
                <a:schemeClr val="dk1"/>
              </a:buClr>
              <a:buSzPts val="2000"/>
              <a:buFont typeface="Arial"/>
              <a:buChar char="•"/>
            </a:pPr>
            <a:r>
              <a:rPr lang="lv-LV" sz="2000" i="1" dirty="0">
                <a:solidFill>
                  <a:schemeClr val="tx1">
                    <a:lumMod val="65000"/>
                    <a:lumOff val="35000"/>
                  </a:schemeClr>
                </a:solidFill>
              </a:rPr>
              <a:t>Principā tas ir sarežģīts jautājums par uzticēšanos, jo situācijas ir dažādas. Konkrēti pret šo sižetu es attiektos neitrāli, bez starpības. </a:t>
            </a:r>
            <a:r>
              <a:rPr lang="lv-LV" sz="2000" b="1" i="1" dirty="0">
                <a:solidFill>
                  <a:schemeClr val="tx1">
                    <a:lumMod val="65000"/>
                    <a:lumOff val="35000"/>
                  </a:schemeClr>
                </a:solidFill>
              </a:rPr>
              <a:t>Es nedomāju, ka sāktu uzticēties mazāk, bet arī vairāk nē</a:t>
            </a:r>
            <a:r>
              <a:rPr lang="lv-LV" sz="2000" i="1" dirty="0">
                <a:solidFill>
                  <a:schemeClr val="tx1">
                    <a:lumMod val="65000"/>
                    <a:lumOff val="35000"/>
                  </a:schemeClr>
                </a:solidFill>
              </a:rPr>
              <a:t>, kad esmu redzējusi šo sižetu, viennozīmīgi.</a:t>
            </a:r>
            <a:endParaRPr dirty="0">
              <a:solidFill>
                <a:schemeClr val="tx1">
                  <a:lumMod val="65000"/>
                  <a:lumOff val="3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3044756" y="388799"/>
            <a:ext cx="8792345" cy="83099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lv-LV"/>
              <a:t>   </a:t>
            </a:r>
            <a:r>
              <a:rPr lang="lv-LV" sz="4400" b="0"/>
              <a:t>NOSLĒGUMĀ</a:t>
            </a:r>
            <a:endParaRPr sz="4400" b="0" dirty="0"/>
          </a:p>
        </p:txBody>
      </p:sp>
      <p:pic>
        <p:nvPicPr>
          <p:cNvPr id="84" name="Google Shape;84;p8"/>
          <p:cNvPicPr preferRelativeResize="0">
            <a:picLocks noGrp="1"/>
          </p:cNvPicPr>
          <p:nvPr>
            <p:ph type="body" idx="1"/>
          </p:nvPr>
        </p:nvPicPr>
        <p:blipFill rotWithShape="1">
          <a:blip r:embed="rId3">
            <a:alphaModFix/>
          </a:blip>
          <a:srcRect/>
          <a:stretch/>
        </p:blipFill>
        <p:spPr>
          <a:xfrm>
            <a:off x="1770434" y="2081719"/>
            <a:ext cx="10330775" cy="3774332"/>
          </a:xfrm>
          <a:prstGeom prst="rect">
            <a:avLst/>
          </a:prstGeom>
          <a:noFill/>
          <a:ln>
            <a:noFill/>
          </a:ln>
        </p:spPr>
      </p:pic>
      <p:sp>
        <p:nvSpPr>
          <p:cNvPr id="3" name="TextBox 2">
            <a:extLst>
              <a:ext uri="{FF2B5EF4-FFF2-40B4-BE49-F238E27FC236}">
                <a16:creationId xmlns:a16="http://schemas.microsoft.com/office/drawing/2014/main" id="{B7C22FF9-3577-9835-4140-6F6187E325D8}"/>
              </a:ext>
            </a:extLst>
          </p:cNvPr>
          <p:cNvSpPr txBox="1"/>
          <p:nvPr/>
        </p:nvSpPr>
        <p:spPr>
          <a:xfrm>
            <a:off x="184825" y="1170466"/>
            <a:ext cx="6108970" cy="830997"/>
          </a:xfrm>
          <a:prstGeom prst="rect">
            <a:avLst/>
          </a:prstGeom>
          <a:noFill/>
        </p:spPr>
        <p:txBody>
          <a:bodyPr wrap="square">
            <a:spAutoFit/>
          </a:bodyPr>
          <a:lstStyle/>
          <a:p>
            <a:pPr algn="ctr"/>
            <a:r>
              <a:rPr lang="lv-LV" sz="2400" dirty="0">
                <a:solidFill>
                  <a:schemeClr val="accent4">
                    <a:lumMod val="75000"/>
                  </a:schemeClr>
                </a:solidFill>
              </a:rPr>
              <a:t>Kas medijiem/žurnālistiem būtu jādara, lai jūs viņiem uzticētos/vairāk uzticētos?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ctrTitle"/>
          </p:nvPr>
        </p:nvSpPr>
        <p:spPr>
          <a:xfrm rot="10800000" flipH="1">
            <a:off x="2772526" y="10632"/>
            <a:ext cx="8900054" cy="247336"/>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endParaRPr dirty="0"/>
          </a:p>
        </p:txBody>
      </p:sp>
      <p:sp>
        <p:nvSpPr>
          <p:cNvPr id="193" name="Google Shape;193;p25"/>
          <p:cNvSpPr txBox="1">
            <a:spLocks noGrp="1"/>
          </p:cNvSpPr>
          <p:nvPr>
            <p:ph type="subTitle" idx="1"/>
          </p:nvPr>
        </p:nvSpPr>
        <p:spPr>
          <a:xfrm>
            <a:off x="2953279" y="2103966"/>
            <a:ext cx="7498526" cy="217032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6000"/>
              <a:buFont typeface="Arial"/>
              <a:buNone/>
            </a:pPr>
            <a:r>
              <a:rPr lang="lv-LV" sz="6000" b="1" dirty="0"/>
              <a:t>PALDIES!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5"/>
          <p:cNvSpPr txBox="1">
            <a:spLocks noGrp="1"/>
          </p:cNvSpPr>
          <p:nvPr>
            <p:ph type="body" idx="2"/>
          </p:nvPr>
        </p:nvSpPr>
        <p:spPr>
          <a:xfrm>
            <a:off x="3046118" y="518039"/>
            <a:ext cx="9032469" cy="63976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400"/>
              <a:buFont typeface="Arial"/>
              <a:buNone/>
            </a:pPr>
            <a:r>
              <a:rPr lang="lv-LV" sz="4000" b="0" dirty="0">
                <a:latin typeface="+mj-lt"/>
              </a:rPr>
              <a:t>Situatīva un sistēmiska uzticēšanās</a:t>
            </a:r>
            <a:endParaRPr sz="4000" b="0" dirty="0">
              <a:latin typeface="+mj-lt"/>
            </a:endParaRPr>
          </a:p>
        </p:txBody>
      </p:sp>
      <p:sp>
        <p:nvSpPr>
          <p:cNvPr id="4" name="Google Shape;183;p18">
            <a:extLst>
              <a:ext uri="{FF2B5EF4-FFF2-40B4-BE49-F238E27FC236}">
                <a16:creationId xmlns:a16="http://schemas.microsoft.com/office/drawing/2014/main" id="{5EB9E2C0-9165-2682-7F23-2FD920DA3672}"/>
              </a:ext>
            </a:extLst>
          </p:cNvPr>
          <p:cNvSpPr/>
          <p:nvPr/>
        </p:nvSpPr>
        <p:spPr>
          <a:xfrm>
            <a:off x="8687908" y="3057638"/>
            <a:ext cx="73720" cy="41877"/>
          </a:xfrm>
          <a:custGeom>
            <a:avLst/>
            <a:gdLst/>
            <a:ahLst/>
            <a:cxnLst/>
            <a:rect l="l" t="t" r="r" b="b"/>
            <a:pathLst>
              <a:path w="991" h="563" extrusionOk="0">
                <a:moveTo>
                  <a:pt x="991" y="1"/>
                </a:moveTo>
                <a:lnTo>
                  <a:pt x="991" y="1"/>
                </a:lnTo>
                <a:cubicBezTo>
                  <a:pt x="642" y="144"/>
                  <a:pt x="313" y="340"/>
                  <a:pt x="0" y="562"/>
                </a:cubicBezTo>
                <a:lnTo>
                  <a:pt x="991" y="1"/>
                </a:lnTo>
                <a:close/>
              </a:path>
            </a:pathLst>
          </a:custGeom>
          <a:solidFill>
            <a:srgbClr val="FDB625"/>
          </a:solidFill>
          <a:ln>
            <a:noFill/>
          </a:ln>
        </p:spPr>
        <p:txBody>
          <a:bodyPr spcFirstLastPara="1" wrap="square" lIns="121900" tIns="121900" rIns="121900" bIns="121900" anchor="ctr" anchorCtr="0">
            <a:noAutofit/>
          </a:bodyPr>
          <a:lstStyle/>
          <a:p>
            <a:endParaRPr sz="2400">
              <a:latin typeface="+mn-lt"/>
            </a:endParaRPr>
          </a:p>
        </p:txBody>
      </p:sp>
      <p:sp>
        <p:nvSpPr>
          <p:cNvPr id="5" name="Google Shape;184;p18">
            <a:extLst>
              <a:ext uri="{FF2B5EF4-FFF2-40B4-BE49-F238E27FC236}">
                <a16:creationId xmlns:a16="http://schemas.microsoft.com/office/drawing/2014/main" id="{4BE56E2C-26B8-D3E9-070C-DC69605627F8}"/>
              </a:ext>
            </a:extLst>
          </p:cNvPr>
          <p:cNvSpPr/>
          <p:nvPr/>
        </p:nvSpPr>
        <p:spPr>
          <a:xfrm>
            <a:off x="7340174" y="3157016"/>
            <a:ext cx="68911" cy="39145"/>
          </a:xfrm>
          <a:custGeom>
            <a:avLst/>
            <a:gdLst/>
            <a:ahLst/>
            <a:cxnLst/>
            <a:rect l="l" t="t" r="r" b="b"/>
            <a:pathLst>
              <a:path w="991" h="563" extrusionOk="0">
                <a:moveTo>
                  <a:pt x="0" y="1"/>
                </a:moveTo>
                <a:lnTo>
                  <a:pt x="991" y="562"/>
                </a:lnTo>
                <a:cubicBezTo>
                  <a:pt x="670" y="340"/>
                  <a:pt x="348" y="144"/>
                  <a:pt x="0" y="1"/>
                </a:cubicBezTo>
                <a:close/>
              </a:path>
            </a:pathLst>
          </a:custGeom>
          <a:solidFill>
            <a:srgbClr val="FDB625"/>
          </a:solidFill>
          <a:ln>
            <a:noFill/>
          </a:ln>
        </p:spPr>
        <p:txBody>
          <a:bodyPr spcFirstLastPara="1" wrap="square" lIns="121900" tIns="121900" rIns="121900" bIns="121900" anchor="ctr" anchorCtr="0">
            <a:noAutofit/>
          </a:bodyPr>
          <a:lstStyle/>
          <a:p>
            <a:endParaRPr sz="2400">
              <a:latin typeface="+mn-lt"/>
            </a:endParaRPr>
          </a:p>
        </p:txBody>
      </p:sp>
      <p:sp>
        <p:nvSpPr>
          <p:cNvPr id="6" name="Google Shape;185;p18">
            <a:extLst>
              <a:ext uri="{FF2B5EF4-FFF2-40B4-BE49-F238E27FC236}">
                <a16:creationId xmlns:a16="http://schemas.microsoft.com/office/drawing/2014/main" id="{A1891713-239D-5750-8A3F-E6431A676996}"/>
              </a:ext>
            </a:extLst>
          </p:cNvPr>
          <p:cNvSpPr/>
          <p:nvPr/>
        </p:nvSpPr>
        <p:spPr>
          <a:xfrm>
            <a:off x="4896767" y="3565650"/>
            <a:ext cx="39149" cy="68973"/>
          </a:xfrm>
          <a:custGeom>
            <a:avLst/>
            <a:gdLst/>
            <a:ahLst/>
            <a:cxnLst/>
            <a:rect l="l" t="t" r="r" b="b"/>
            <a:pathLst>
              <a:path w="563" h="992" extrusionOk="0">
                <a:moveTo>
                  <a:pt x="562" y="1"/>
                </a:moveTo>
                <a:lnTo>
                  <a:pt x="562" y="1"/>
                </a:lnTo>
                <a:cubicBezTo>
                  <a:pt x="339" y="313"/>
                  <a:pt x="143" y="643"/>
                  <a:pt x="0" y="991"/>
                </a:cubicBezTo>
                <a:lnTo>
                  <a:pt x="562" y="1"/>
                </a:lnTo>
                <a:close/>
              </a:path>
            </a:pathLst>
          </a:custGeom>
          <a:solidFill>
            <a:srgbClr val="FD5924"/>
          </a:solidFill>
          <a:ln>
            <a:noFill/>
          </a:ln>
        </p:spPr>
        <p:txBody>
          <a:bodyPr spcFirstLastPara="1" wrap="square" lIns="121900" tIns="121900" rIns="121900" bIns="121900" anchor="ctr" anchorCtr="0">
            <a:noAutofit/>
          </a:bodyPr>
          <a:lstStyle/>
          <a:p>
            <a:endParaRPr sz="2400">
              <a:latin typeface="+mn-lt"/>
            </a:endParaRPr>
          </a:p>
        </p:txBody>
      </p:sp>
      <p:sp>
        <p:nvSpPr>
          <p:cNvPr id="7" name="Google Shape;186;p18">
            <a:extLst>
              <a:ext uri="{FF2B5EF4-FFF2-40B4-BE49-F238E27FC236}">
                <a16:creationId xmlns:a16="http://schemas.microsoft.com/office/drawing/2014/main" id="{7AA273CB-C0B3-0BE3-D990-2C39311A4299}"/>
              </a:ext>
            </a:extLst>
          </p:cNvPr>
          <p:cNvSpPr/>
          <p:nvPr/>
        </p:nvSpPr>
        <p:spPr>
          <a:xfrm>
            <a:off x="5305427" y="5964900"/>
            <a:ext cx="68911" cy="39145"/>
          </a:xfrm>
          <a:custGeom>
            <a:avLst/>
            <a:gdLst/>
            <a:ahLst/>
            <a:cxnLst/>
            <a:rect l="l" t="t" r="r" b="b"/>
            <a:pathLst>
              <a:path w="991" h="563" extrusionOk="0">
                <a:moveTo>
                  <a:pt x="1" y="1"/>
                </a:moveTo>
                <a:cubicBezTo>
                  <a:pt x="313" y="224"/>
                  <a:pt x="643" y="420"/>
                  <a:pt x="990" y="562"/>
                </a:cubicBezTo>
                <a:lnTo>
                  <a:pt x="1" y="1"/>
                </a:lnTo>
                <a:close/>
              </a:path>
            </a:pathLst>
          </a:custGeom>
          <a:solidFill>
            <a:srgbClr val="13C0B1"/>
          </a:solidFill>
          <a:ln>
            <a:noFill/>
          </a:ln>
        </p:spPr>
        <p:txBody>
          <a:bodyPr spcFirstLastPara="1" wrap="square" lIns="121900" tIns="121900" rIns="121900" bIns="121900" anchor="ctr" anchorCtr="0">
            <a:noAutofit/>
          </a:bodyPr>
          <a:lstStyle/>
          <a:p>
            <a:endParaRPr sz="2400">
              <a:latin typeface="+mn-lt"/>
            </a:endParaRPr>
          </a:p>
        </p:txBody>
      </p:sp>
      <p:sp>
        <p:nvSpPr>
          <p:cNvPr id="8" name="Google Shape;187;p18">
            <a:extLst>
              <a:ext uri="{FF2B5EF4-FFF2-40B4-BE49-F238E27FC236}">
                <a16:creationId xmlns:a16="http://schemas.microsoft.com/office/drawing/2014/main" id="{C5A98623-DAAC-AF02-6C86-1AF94007BAB0}"/>
              </a:ext>
            </a:extLst>
          </p:cNvPr>
          <p:cNvSpPr/>
          <p:nvPr/>
        </p:nvSpPr>
        <p:spPr>
          <a:xfrm>
            <a:off x="7778663" y="5526503"/>
            <a:ext cx="39080" cy="68904"/>
          </a:xfrm>
          <a:custGeom>
            <a:avLst/>
            <a:gdLst/>
            <a:ahLst/>
            <a:cxnLst/>
            <a:rect l="l" t="t" r="r" b="b"/>
            <a:pathLst>
              <a:path w="562" h="991" extrusionOk="0">
                <a:moveTo>
                  <a:pt x="562" y="0"/>
                </a:moveTo>
                <a:lnTo>
                  <a:pt x="0" y="991"/>
                </a:lnTo>
                <a:cubicBezTo>
                  <a:pt x="223" y="669"/>
                  <a:pt x="419" y="348"/>
                  <a:pt x="562" y="0"/>
                </a:cubicBezTo>
                <a:close/>
              </a:path>
            </a:pathLst>
          </a:custGeom>
          <a:solidFill>
            <a:srgbClr val="0C75B6"/>
          </a:solidFill>
          <a:ln>
            <a:noFill/>
          </a:ln>
        </p:spPr>
        <p:txBody>
          <a:bodyPr spcFirstLastPara="1" wrap="square" lIns="121900" tIns="121900" rIns="121900" bIns="121900" anchor="ctr" anchorCtr="0">
            <a:noAutofit/>
          </a:bodyPr>
          <a:lstStyle/>
          <a:p>
            <a:endParaRPr sz="2400">
              <a:latin typeface="+mn-lt"/>
            </a:endParaRPr>
          </a:p>
        </p:txBody>
      </p:sp>
      <p:sp>
        <p:nvSpPr>
          <p:cNvPr id="9" name="Google Shape;188;p18">
            <a:extLst>
              <a:ext uri="{FF2B5EF4-FFF2-40B4-BE49-F238E27FC236}">
                <a16:creationId xmlns:a16="http://schemas.microsoft.com/office/drawing/2014/main" id="{009BEC18-1450-D608-6695-CEBE3CA3280D}"/>
              </a:ext>
            </a:extLst>
          </p:cNvPr>
          <p:cNvSpPr>
            <a:spLocks noChangeAspect="1"/>
          </p:cNvSpPr>
          <p:nvPr/>
        </p:nvSpPr>
        <p:spPr>
          <a:xfrm>
            <a:off x="5180282" y="2866203"/>
            <a:ext cx="2412317" cy="2412000"/>
          </a:xfrm>
          <a:custGeom>
            <a:avLst/>
            <a:gdLst/>
            <a:ahLst/>
            <a:cxnLst/>
            <a:rect l="l" t="t" r="r" b="b"/>
            <a:pathLst>
              <a:path w="29219" h="29218" extrusionOk="0">
                <a:moveTo>
                  <a:pt x="14610" y="1"/>
                </a:moveTo>
                <a:cubicBezTo>
                  <a:pt x="6538" y="1"/>
                  <a:pt x="1" y="6538"/>
                  <a:pt x="1" y="14609"/>
                </a:cubicBezTo>
                <a:cubicBezTo>
                  <a:pt x="1" y="22672"/>
                  <a:pt x="6538" y="29218"/>
                  <a:pt x="14610" y="29218"/>
                </a:cubicBezTo>
                <a:cubicBezTo>
                  <a:pt x="22681" y="29218"/>
                  <a:pt x="29218" y="22672"/>
                  <a:pt x="29218" y="14609"/>
                </a:cubicBezTo>
                <a:cubicBezTo>
                  <a:pt x="29218" y="6538"/>
                  <a:pt x="22681" y="1"/>
                  <a:pt x="14610" y="1"/>
                </a:cubicBezTo>
                <a:close/>
              </a:path>
            </a:pathLst>
          </a:custGeom>
          <a:solidFill>
            <a:schemeClr val="tx2">
              <a:lumMod val="50000"/>
            </a:schemeClr>
          </a:solidFill>
          <a:ln>
            <a:noFill/>
          </a:ln>
        </p:spPr>
        <p:txBody>
          <a:bodyPr spcFirstLastPara="1" wrap="square" lIns="121900" tIns="121900" rIns="121900" bIns="121900" anchor="ctr" anchorCtr="0">
            <a:noAutofit/>
          </a:bodyPr>
          <a:lstStyle/>
          <a:p>
            <a:pPr algn="ctr"/>
            <a:r>
              <a:rPr lang="lv-LV" sz="2400" dirty="0">
                <a:solidFill>
                  <a:schemeClr val="bg1"/>
                </a:solidFill>
                <a:latin typeface="+mn-lt"/>
              </a:rPr>
              <a:t>UZTICĒŠANĀS</a:t>
            </a:r>
            <a:endParaRPr sz="2400" dirty="0">
              <a:solidFill>
                <a:schemeClr val="bg1"/>
              </a:solidFill>
              <a:latin typeface="+mn-lt"/>
            </a:endParaRPr>
          </a:p>
        </p:txBody>
      </p:sp>
      <p:grpSp>
        <p:nvGrpSpPr>
          <p:cNvPr id="10" name="Google Shape;189;p18">
            <a:extLst>
              <a:ext uri="{FF2B5EF4-FFF2-40B4-BE49-F238E27FC236}">
                <a16:creationId xmlns:a16="http://schemas.microsoft.com/office/drawing/2014/main" id="{FF3D1E1B-CBE4-2D34-9F66-EB2D67897FB8}"/>
              </a:ext>
            </a:extLst>
          </p:cNvPr>
          <p:cNvGrpSpPr/>
          <p:nvPr/>
        </p:nvGrpSpPr>
        <p:grpSpPr>
          <a:xfrm>
            <a:off x="4595527" y="2350048"/>
            <a:ext cx="3511463" cy="3454599"/>
            <a:chOff x="3938538" y="2281300"/>
            <a:chExt cx="1262450" cy="1242125"/>
          </a:xfrm>
        </p:grpSpPr>
        <p:sp>
          <p:nvSpPr>
            <p:cNvPr id="11" name="Google Shape;190;p18">
              <a:extLst>
                <a:ext uri="{FF2B5EF4-FFF2-40B4-BE49-F238E27FC236}">
                  <a16:creationId xmlns:a16="http://schemas.microsoft.com/office/drawing/2014/main" id="{6712C13C-952E-5F13-BC15-9A24811C350D}"/>
                </a:ext>
              </a:extLst>
            </p:cNvPr>
            <p:cNvSpPr/>
            <p:nvPr/>
          </p:nvSpPr>
          <p:spPr>
            <a:xfrm>
              <a:off x="5151913" y="2638250"/>
              <a:ext cx="25" cy="490100"/>
            </a:xfrm>
            <a:custGeom>
              <a:avLst/>
              <a:gdLst/>
              <a:ahLst/>
              <a:cxnLst/>
              <a:rect l="l" t="t" r="r" b="b"/>
              <a:pathLst>
                <a:path w="1" h="19604" fill="none" extrusionOk="0">
                  <a:moveTo>
                    <a:pt x="1" y="0"/>
                  </a:moveTo>
                  <a:lnTo>
                    <a:pt x="1" y="19603"/>
                  </a:lnTo>
                </a:path>
              </a:pathLst>
            </a:custGeom>
            <a:solidFill>
              <a:schemeClr val="lt2"/>
            </a:solidFill>
            <a:ln w="40575" cap="flat" cmpd="sng">
              <a:solidFill>
                <a:schemeClr val="tx2">
                  <a:lumMod val="50000"/>
                </a:schemeClr>
              </a:solidFill>
              <a:prstDash val="solid"/>
              <a:miter lim="713"/>
              <a:headEnd type="none" w="sm" len="sm"/>
              <a:tailEnd type="none" w="sm" len="sm"/>
            </a:ln>
          </p:spPr>
          <p:txBody>
            <a:bodyPr spcFirstLastPara="1" wrap="square" lIns="121900" tIns="121900" rIns="121900" bIns="121900" anchor="ctr" anchorCtr="0">
              <a:noAutofit/>
            </a:bodyPr>
            <a:lstStyle/>
            <a:p>
              <a:endParaRPr sz="2400">
                <a:solidFill>
                  <a:schemeClr val="accent5"/>
                </a:solidFill>
                <a:latin typeface="+mn-lt"/>
              </a:endParaRPr>
            </a:p>
          </p:txBody>
        </p:sp>
        <p:sp>
          <p:nvSpPr>
            <p:cNvPr id="12" name="Google Shape;191;p18">
              <a:extLst>
                <a:ext uri="{FF2B5EF4-FFF2-40B4-BE49-F238E27FC236}">
                  <a16:creationId xmlns:a16="http://schemas.microsoft.com/office/drawing/2014/main" id="{6A042657-DA4F-4BAA-E3FF-0180BC17EB74}"/>
                </a:ext>
              </a:extLst>
            </p:cNvPr>
            <p:cNvSpPr/>
            <p:nvPr/>
          </p:nvSpPr>
          <p:spPr>
            <a:xfrm>
              <a:off x="5102638" y="3121850"/>
              <a:ext cx="98350" cy="49100"/>
            </a:xfrm>
            <a:custGeom>
              <a:avLst/>
              <a:gdLst/>
              <a:ahLst/>
              <a:cxnLst/>
              <a:rect l="l" t="t" r="r" b="b"/>
              <a:pathLst>
                <a:path w="3934" h="1964" extrusionOk="0">
                  <a:moveTo>
                    <a:pt x="1" y="1"/>
                  </a:moveTo>
                  <a:lnTo>
                    <a:pt x="1972" y="1963"/>
                  </a:lnTo>
                  <a:lnTo>
                    <a:pt x="3934" y="1"/>
                  </a:lnTo>
                  <a:close/>
                </a:path>
              </a:pathLst>
            </a:custGeom>
            <a:solidFill>
              <a:schemeClr val="tx2">
                <a:lumMod val="50000"/>
              </a:schemeClr>
            </a:solidFill>
            <a:ln w="9525" cap="flat" cmpd="sng">
              <a:solidFill>
                <a:schemeClr val="tx2">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5"/>
                </a:solidFill>
                <a:latin typeface="+mn-lt"/>
              </a:endParaRPr>
            </a:p>
          </p:txBody>
        </p:sp>
        <p:sp>
          <p:nvSpPr>
            <p:cNvPr id="13" name="Google Shape;192;p18">
              <a:extLst>
                <a:ext uri="{FF2B5EF4-FFF2-40B4-BE49-F238E27FC236}">
                  <a16:creationId xmlns:a16="http://schemas.microsoft.com/office/drawing/2014/main" id="{F7C9E4E2-F8C6-3882-6662-500C891F721B}"/>
                </a:ext>
              </a:extLst>
            </p:cNvPr>
            <p:cNvSpPr/>
            <p:nvPr/>
          </p:nvSpPr>
          <p:spPr>
            <a:xfrm>
              <a:off x="3987588" y="2674800"/>
              <a:ext cx="25" cy="490350"/>
            </a:xfrm>
            <a:custGeom>
              <a:avLst/>
              <a:gdLst/>
              <a:ahLst/>
              <a:cxnLst/>
              <a:rect l="l" t="t" r="r" b="b"/>
              <a:pathLst>
                <a:path w="1" h="19614" fill="none" extrusionOk="0">
                  <a:moveTo>
                    <a:pt x="1" y="19613"/>
                  </a:moveTo>
                  <a:lnTo>
                    <a:pt x="1" y="1"/>
                  </a:lnTo>
                </a:path>
              </a:pathLst>
            </a:custGeom>
            <a:solidFill>
              <a:schemeClr val="lt2"/>
            </a:solidFill>
            <a:ln w="40575" cap="flat" cmpd="sng">
              <a:solidFill>
                <a:schemeClr val="tx2">
                  <a:lumMod val="50000"/>
                </a:schemeClr>
              </a:solidFill>
              <a:prstDash val="solid"/>
              <a:miter lim="713"/>
              <a:headEnd type="none" w="sm" len="sm"/>
              <a:tailEnd type="none" w="sm" len="sm"/>
            </a:ln>
          </p:spPr>
          <p:txBody>
            <a:bodyPr spcFirstLastPara="1" wrap="square" lIns="121900" tIns="121900" rIns="121900" bIns="121900" anchor="ctr" anchorCtr="0">
              <a:noAutofit/>
            </a:bodyPr>
            <a:lstStyle/>
            <a:p>
              <a:endParaRPr sz="2400">
                <a:solidFill>
                  <a:schemeClr val="accent5"/>
                </a:solidFill>
                <a:latin typeface="+mn-lt"/>
              </a:endParaRPr>
            </a:p>
          </p:txBody>
        </p:sp>
        <p:sp>
          <p:nvSpPr>
            <p:cNvPr id="14" name="Google Shape;193;p18">
              <a:extLst>
                <a:ext uri="{FF2B5EF4-FFF2-40B4-BE49-F238E27FC236}">
                  <a16:creationId xmlns:a16="http://schemas.microsoft.com/office/drawing/2014/main" id="{F481A99C-040E-1C62-A16A-148D5D20D907}"/>
                </a:ext>
              </a:extLst>
            </p:cNvPr>
            <p:cNvSpPr/>
            <p:nvPr/>
          </p:nvSpPr>
          <p:spPr>
            <a:xfrm>
              <a:off x="3938538" y="2632225"/>
              <a:ext cx="98375" cy="49300"/>
            </a:xfrm>
            <a:custGeom>
              <a:avLst/>
              <a:gdLst/>
              <a:ahLst/>
              <a:cxnLst/>
              <a:rect l="l" t="t" r="r" b="b"/>
              <a:pathLst>
                <a:path w="3935" h="1972" extrusionOk="0">
                  <a:moveTo>
                    <a:pt x="1963" y="1"/>
                  </a:moveTo>
                  <a:lnTo>
                    <a:pt x="1" y="1972"/>
                  </a:lnTo>
                  <a:lnTo>
                    <a:pt x="3934" y="1972"/>
                  </a:lnTo>
                  <a:lnTo>
                    <a:pt x="1963" y="1"/>
                  </a:lnTo>
                  <a:close/>
                </a:path>
              </a:pathLst>
            </a:custGeom>
            <a:solidFill>
              <a:schemeClr val="tx2">
                <a:lumMod val="50000"/>
              </a:schemeClr>
            </a:solidFill>
            <a:ln w="9525" cap="flat" cmpd="sng">
              <a:solidFill>
                <a:schemeClr val="tx2">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5"/>
                </a:solidFill>
                <a:latin typeface="+mn-lt"/>
              </a:endParaRPr>
            </a:p>
          </p:txBody>
        </p:sp>
        <p:sp>
          <p:nvSpPr>
            <p:cNvPr id="15" name="Google Shape;194;p18">
              <a:extLst>
                <a:ext uri="{FF2B5EF4-FFF2-40B4-BE49-F238E27FC236}">
                  <a16:creationId xmlns:a16="http://schemas.microsoft.com/office/drawing/2014/main" id="{E19E433F-A9CB-B91A-028C-FAAD7F4B3483}"/>
                </a:ext>
              </a:extLst>
            </p:cNvPr>
            <p:cNvSpPr/>
            <p:nvPr/>
          </p:nvSpPr>
          <p:spPr>
            <a:xfrm>
              <a:off x="4306213" y="2330550"/>
              <a:ext cx="490325" cy="25"/>
            </a:xfrm>
            <a:custGeom>
              <a:avLst/>
              <a:gdLst/>
              <a:ahLst/>
              <a:cxnLst/>
              <a:rect l="l" t="t" r="r" b="b"/>
              <a:pathLst>
                <a:path w="19613" h="1" fill="none" extrusionOk="0">
                  <a:moveTo>
                    <a:pt x="1" y="1"/>
                  </a:moveTo>
                  <a:lnTo>
                    <a:pt x="19612" y="1"/>
                  </a:lnTo>
                </a:path>
              </a:pathLst>
            </a:custGeom>
            <a:solidFill>
              <a:schemeClr val="lt2"/>
            </a:solidFill>
            <a:ln w="40575" cap="flat" cmpd="sng">
              <a:solidFill>
                <a:schemeClr val="tx2">
                  <a:lumMod val="50000"/>
                </a:schemeClr>
              </a:solidFill>
              <a:prstDash val="solid"/>
              <a:miter lim="713"/>
              <a:headEnd type="none" w="sm" len="sm"/>
              <a:tailEnd type="none" w="sm" len="sm"/>
            </a:ln>
          </p:spPr>
          <p:txBody>
            <a:bodyPr spcFirstLastPara="1" wrap="square" lIns="121900" tIns="121900" rIns="121900" bIns="121900" anchor="ctr" anchorCtr="0">
              <a:noAutofit/>
            </a:bodyPr>
            <a:lstStyle/>
            <a:p>
              <a:endParaRPr sz="2400">
                <a:solidFill>
                  <a:schemeClr val="accent5"/>
                </a:solidFill>
                <a:latin typeface="+mn-lt"/>
              </a:endParaRPr>
            </a:p>
          </p:txBody>
        </p:sp>
        <p:sp>
          <p:nvSpPr>
            <p:cNvPr id="16" name="Google Shape;195;p18">
              <a:extLst>
                <a:ext uri="{FF2B5EF4-FFF2-40B4-BE49-F238E27FC236}">
                  <a16:creationId xmlns:a16="http://schemas.microsoft.com/office/drawing/2014/main" id="{F67C65F2-CE21-4288-6B80-0B3B6E1A4AD5}"/>
                </a:ext>
              </a:extLst>
            </p:cNvPr>
            <p:cNvSpPr/>
            <p:nvPr/>
          </p:nvSpPr>
          <p:spPr>
            <a:xfrm>
              <a:off x="4790063" y="2281300"/>
              <a:ext cx="49075" cy="98575"/>
            </a:xfrm>
            <a:custGeom>
              <a:avLst/>
              <a:gdLst/>
              <a:ahLst/>
              <a:cxnLst/>
              <a:rect l="l" t="t" r="r" b="b"/>
              <a:pathLst>
                <a:path w="1963" h="3943" extrusionOk="0">
                  <a:moveTo>
                    <a:pt x="0" y="0"/>
                  </a:moveTo>
                  <a:lnTo>
                    <a:pt x="0" y="3942"/>
                  </a:lnTo>
                  <a:lnTo>
                    <a:pt x="1962" y="1971"/>
                  </a:lnTo>
                  <a:lnTo>
                    <a:pt x="0" y="0"/>
                  </a:lnTo>
                  <a:close/>
                </a:path>
              </a:pathLst>
            </a:custGeom>
            <a:solidFill>
              <a:schemeClr val="tx2">
                <a:lumMod val="50000"/>
              </a:schemeClr>
            </a:solidFill>
            <a:ln w="9525" cap="flat" cmpd="sng">
              <a:solidFill>
                <a:schemeClr val="tx2">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5"/>
                </a:solidFill>
                <a:latin typeface="+mn-lt"/>
              </a:endParaRPr>
            </a:p>
          </p:txBody>
        </p:sp>
        <p:sp>
          <p:nvSpPr>
            <p:cNvPr id="17" name="Google Shape;196;p18">
              <a:extLst>
                <a:ext uri="{FF2B5EF4-FFF2-40B4-BE49-F238E27FC236}">
                  <a16:creationId xmlns:a16="http://schemas.microsoft.com/office/drawing/2014/main" id="{DCC5728D-E257-C54C-F38A-A2F130F505CB}"/>
                </a:ext>
              </a:extLst>
            </p:cNvPr>
            <p:cNvSpPr/>
            <p:nvPr/>
          </p:nvSpPr>
          <p:spPr>
            <a:xfrm>
              <a:off x="4342988" y="3474150"/>
              <a:ext cx="490350" cy="25"/>
            </a:xfrm>
            <a:custGeom>
              <a:avLst/>
              <a:gdLst/>
              <a:ahLst/>
              <a:cxnLst/>
              <a:rect l="l" t="t" r="r" b="b"/>
              <a:pathLst>
                <a:path w="19614" h="1" fill="none" extrusionOk="0">
                  <a:moveTo>
                    <a:pt x="19613" y="0"/>
                  </a:moveTo>
                  <a:lnTo>
                    <a:pt x="1" y="0"/>
                  </a:lnTo>
                </a:path>
              </a:pathLst>
            </a:custGeom>
            <a:solidFill>
              <a:schemeClr val="lt2"/>
            </a:solidFill>
            <a:ln w="40575" cap="flat" cmpd="sng">
              <a:solidFill>
                <a:schemeClr val="tx2">
                  <a:lumMod val="50000"/>
                </a:schemeClr>
              </a:solidFill>
              <a:prstDash val="solid"/>
              <a:miter lim="713"/>
              <a:headEnd type="none" w="sm" len="sm"/>
              <a:tailEnd type="none" w="sm" len="sm"/>
            </a:ln>
          </p:spPr>
          <p:txBody>
            <a:bodyPr spcFirstLastPara="1" wrap="square" lIns="121900" tIns="121900" rIns="121900" bIns="121900" anchor="ctr" anchorCtr="0">
              <a:noAutofit/>
            </a:bodyPr>
            <a:lstStyle/>
            <a:p>
              <a:endParaRPr sz="2400">
                <a:solidFill>
                  <a:schemeClr val="accent5"/>
                </a:solidFill>
                <a:latin typeface="+mn-lt"/>
              </a:endParaRPr>
            </a:p>
          </p:txBody>
        </p:sp>
        <p:sp>
          <p:nvSpPr>
            <p:cNvPr id="18" name="Google Shape;197;p18">
              <a:extLst>
                <a:ext uri="{FF2B5EF4-FFF2-40B4-BE49-F238E27FC236}">
                  <a16:creationId xmlns:a16="http://schemas.microsoft.com/office/drawing/2014/main" id="{5244C93E-BA61-5BE3-E218-11F295D9E74A}"/>
                </a:ext>
              </a:extLst>
            </p:cNvPr>
            <p:cNvSpPr/>
            <p:nvPr/>
          </p:nvSpPr>
          <p:spPr>
            <a:xfrm>
              <a:off x="4300413" y="3425100"/>
              <a:ext cx="49075" cy="98325"/>
            </a:xfrm>
            <a:custGeom>
              <a:avLst/>
              <a:gdLst/>
              <a:ahLst/>
              <a:cxnLst/>
              <a:rect l="l" t="t" r="r" b="b"/>
              <a:pathLst>
                <a:path w="1963" h="3933" extrusionOk="0">
                  <a:moveTo>
                    <a:pt x="1963" y="0"/>
                  </a:moveTo>
                  <a:lnTo>
                    <a:pt x="1" y="1962"/>
                  </a:lnTo>
                  <a:lnTo>
                    <a:pt x="1963" y="3933"/>
                  </a:lnTo>
                  <a:lnTo>
                    <a:pt x="1963" y="0"/>
                  </a:lnTo>
                  <a:close/>
                </a:path>
              </a:pathLst>
            </a:custGeom>
            <a:solidFill>
              <a:schemeClr val="tx2">
                <a:lumMod val="50000"/>
              </a:schemeClr>
            </a:solidFill>
            <a:ln w="9525" cap="flat" cmpd="sng">
              <a:solidFill>
                <a:schemeClr val="tx2">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5"/>
                </a:solidFill>
                <a:latin typeface="+mn-lt"/>
              </a:endParaRPr>
            </a:p>
          </p:txBody>
        </p:sp>
      </p:grpSp>
      <p:sp>
        <p:nvSpPr>
          <p:cNvPr id="19" name="Google Shape;198;p18">
            <a:extLst>
              <a:ext uri="{FF2B5EF4-FFF2-40B4-BE49-F238E27FC236}">
                <a16:creationId xmlns:a16="http://schemas.microsoft.com/office/drawing/2014/main" id="{942136E1-31DF-E161-FEC5-B02CCECAF7FA}"/>
              </a:ext>
            </a:extLst>
          </p:cNvPr>
          <p:cNvSpPr/>
          <p:nvPr/>
        </p:nvSpPr>
        <p:spPr>
          <a:xfrm>
            <a:off x="5082804" y="3009617"/>
            <a:ext cx="34161" cy="60191"/>
          </a:xfrm>
          <a:custGeom>
            <a:avLst/>
            <a:gdLst/>
            <a:ahLst/>
            <a:cxnLst/>
            <a:rect l="l" t="t" r="r" b="b"/>
            <a:pathLst>
              <a:path w="563" h="992" extrusionOk="0">
                <a:moveTo>
                  <a:pt x="0" y="1"/>
                </a:moveTo>
                <a:lnTo>
                  <a:pt x="0" y="1"/>
                </a:lnTo>
                <a:cubicBezTo>
                  <a:pt x="143" y="349"/>
                  <a:pt x="339" y="670"/>
                  <a:pt x="562" y="991"/>
                </a:cubicBezTo>
                <a:lnTo>
                  <a:pt x="0" y="1"/>
                </a:lnTo>
                <a:close/>
              </a:path>
            </a:pathLst>
          </a:custGeom>
          <a:solidFill>
            <a:srgbClr val="FD5924"/>
          </a:solidFill>
          <a:ln>
            <a:noFill/>
          </a:ln>
        </p:spPr>
        <p:txBody>
          <a:bodyPr spcFirstLastPara="1" wrap="square" lIns="121900" tIns="121900" rIns="121900" bIns="121900" anchor="ctr" anchorCtr="0">
            <a:noAutofit/>
          </a:bodyPr>
          <a:lstStyle/>
          <a:p>
            <a:endParaRPr sz="2400">
              <a:latin typeface="+mn-lt"/>
            </a:endParaRPr>
          </a:p>
        </p:txBody>
      </p:sp>
      <p:sp>
        <p:nvSpPr>
          <p:cNvPr id="20" name="Google Shape;199;p18">
            <a:extLst>
              <a:ext uri="{FF2B5EF4-FFF2-40B4-BE49-F238E27FC236}">
                <a16:creationId xmlns:a16="http://schemas.microsoft.com/office/drawing/2014/main" id="{266FCB1F-6AC5-0A85-7141-9545B21800FF}"/>
              </a:ext>
            </a:extLst>
          </p:cNvPr>
          <p:cNvSpPr/>
          <p:nvPr/>
        </p:nvSpPr>
        <p:spPr>
          <a:xfrm>
            <a:off x="7864481" y="6269052"/>
            <a:ext cx="41439" cy="73069"/>
          </a:xfrm>
          <a:custGeom>
            <a:avLst/>
            <a:gdLst/>
            <a:ahLst/>
            <a:cxnLst/>
            <a:rect l="l" t="t" r="r" b="b"/>
            <a:pathLst>
              <a:path w="562" h="991" extrusionOk="0">
                <a:moveTo>
                  <a:pt x="0" y="0"/>
                </a:moveTo>
                <a:lnTo>
                  <a:pt x="562" y="990"/>
                </a:lnTo>
                <a:cubicBezTo>
                  <a:pt x="419" y="642"/>
                  <a:pt x="223" y="313"/>
                  <a:pt x="0" y="0"/>
                </a:cubicBezTo>
                <a:close/>
              </a:path>
            </a:pathLst>
          </a:custGeom>
          <a:solidFill>
            <a:srgbClr val="0C75B6"/>
          </a:solidFill>
          <a:ln>
            <a:noFill/>
          </a:ln>
        </p:spPr>
        <p:txBody>
          <a:bodyPr spcFirstLastPara="1" wrap="square" lIns="121900" tIns="121900" rIns="121900" bIns="121900" anchor="ctr" anchorCtr="0">
            <a:noAutofit/>
          </a:bodyPr>
          <a:lstStyle/>
          <a:p>
            <a:endParaRPr sz="2400">
              <a:latin typeface="+mn-lt"/>
            </a:endParaRPr>
          </a:p>
        </p:txBody>
      </p:sp>
      <p:sp>
        <p:nvSpPr>
          <p:cNvPr id="23" name="Google Shape;203;p18">
            <a:extLst>
              <a:ext uri="{FF2B5EF4-FFF2-40B4-BE49-F238E27FC236}">
                <a16:creationId xmlns:a16="http://schemas.microsoft.com/office/drawing/2014/main" id="{23453D86-1AB0-7095-9C64-1F8F50D26715}"/>
              </a:ext>
            </a:extLst>
          </p:cNvPr>
          <p:cNvSpPr txBox="1"/>
          <p:nvPr/>
        </p:nvSpPr>
        <p:spPr>
          <a:xfrm>
            <a:off x="1654402" y="2931419"/>
            <a:ext cx="2685092" cy="993794"/>
          </a:xfrm>
          <a:prstGeom prst="rect">
            <a:avLst/>
          </a:prstGeom>
          <a:noFill/>
          <a:ln>
            <a:noFill/>
          </a:ln>
        </p:spPr>
        <p:txBody>
          <a:bodyPr spcFirstLastPara="1" wrap="square" lIns="121900" tIns="121900" rIns="121900" bIns="121900" anchor="t" anchorCtr="0">
            <a:noAutofit/>
          </a:bodyPr>
          <a:lstStyle/>
          <a:p>
            <a:pPr algn="r"/>
            <a:r>
              <a:rPr lang="lv-LV" sz="2400" b="1" cap="all" dirty="0">
                <a:solidFill>
                  <a:schemeClr val="accent2"/>
                </a:solidFill>
                <a:latin typeface="+mn-lt"/>
                <a:ea typeface="Fira Sans Extra Condensed"/>
                <a:cs typeface="Fira Sans Extra Condensed"/>
                <a:sym typeface="Fira Sans Extra Condensed"/>
              </a:rPr>
              <a:t>Dialogs ar auditoriju</a:t>
            </a:r>
            <a:endParaRPr sz="2400" b="1" cap="all" dirty="0">
              <a:solidFill>
                <a:schemeClr val="accent2"/>
              </a:solidFill>
              <a:latin typeface="+mn-lt"/>
              <a:ea typeface="Fira Sans Extra Condensed"/>
              <a:cs typeface="Fira Sans Extra Condensed"/>
              <a:sym typeface="Fira Sans Extra Condensed"/>
            </a:endParaRPr>
          </a:p>
        </p:txBody>
      </p:sp>
      <p:sp>
        <p:nvSpPr>
          <p:cNvPr id="25" name="Google Shape;205;p18">
            <a:extLst>
              <a:ext uri="{FF2B5EF4-FFF2-40B4-BE49-F238E27FC236}">
                <a16:creationId xmlns:a16="http://schemas.microsoft.com/office/drawing/2014/main" id="{D8DE8B7C-2D35-48A2-0091-1EBEF0A05BDE}"/>
              </a:ext>
            </a:extLst>
          </p:cNvPr>
          <p:cNvSpPr txBox="1"/>
          <p:nvPr/>
        </p:nvSpPr>
        <p:spPr>
          <a:xfrm>
            <a:off x="4362881" y="2077119"/>
            <a:ext cx="857200" cy="538400"/>
          </a:xfrm>
          <a:prstGeom prst="rect">
            <a:avLst/>
          </a:prstGeom>
          <a:noFill/>
          <a:ln>
            <a:noFill/>
          </a:ln>
        </p:spPr>
        <p:txBody>
          <a:bodyPr spcFirstLastPara="1" wrap="square" lIns="121900" tIns="121900" rIns="121900" bIns="121900" anchor="t" anchorCtr="0">
            <a:noAutofit/>
          </a:bodyPr>
          <a:lstStyle/>
          <a:p>
            <a:r>
              <a:rPr lang="en" sz="4000" b="1" dirty="0">
                <a:solidFill>
                  <a:srgbClr val="FFFFFF"/>
                </a:solidFill>
                <a:latin typeface="+mn-lt"/>
                <a:ea typeface="Roboto Condensed"/>
                <a:cs typeface="Roboto Condensed"/>
                <a:sym typeface="Roboto Condensed"/>
              </a:rPr>
              <a:t>0</a:t>
            </a:r>
            <a:r>
              <a:rPr lang="lv-LV" sz="4000" b="1" dirty="0">
                <a:solidFill>
                  <a:srgbClr val="FFFFFF"/>
                </a:solidFill>
                <a:latin typeface="+mn-lt"/>
                <a:ea typeface="Roboto Condensed"/>
                <a:cs typeface="Roboto Condensed"/>
                <a:sym typeface="Roboto Condensed"/>
              </a:rPr>
              <a:t>4</a:t>
            </a:r>
            <a:endParaRPr sz="4000" b="1" dirty="0">
              <a:solidFill>
                <a:srgbClr val="FFFFFF"/>
              </a:solidFill>
              <a:latin typeface="+mn-lt"/>
              <a:ea typeface="Roboto Condensed"/>
              <a:cs typeface="Roboto Condensed"/>
              <a:sym typeface="Roboto Condensed"/>
            </a:endParaRPr>
          </a:p>
        </p:txBody>
      </p:sp>
      <p:sp>
        <p:nvSpPr>
          <p:cNvPr id="28" name="Google Shape;208;p18">
            <a:extLst>
              <a:ext uri="{FF2B5EF4-FFF2-40B4-BE49-F238E27FC236}">
                <a16:creationId xmlns:a16="http://schemas.microsoft.com/office/drawing/2014/main" id="{C1DF19F1-88EE-ED94-1D79-07043ADADD66}"/>
              </a:ext>
            </a:extLst>
          </p:cNvPr>
          <p:cNvSpPr txBox="1"/>
          <p:nvPr/>
        </p:nvSpPr>
        <p:spPr>
          <a:xfrm>
            <a:off x="8344643" y="2933145"/>
            <a:ext cx="3020041" cy="956401"/>
          </a:xfrm>
          <a:prstGeom prst="rect">
            <a:avLst/>
          </a:prstGeom>
          <a:noFill/>
          <a:ln>
            <a:noFill/>
          </a:ln>
        </p:spPr>
        <p:txBody>
          <a:bodyPr spcFirstLastPara="1" wrap="square" lIns="121900" tIns="121900" rIns="121900" bIns="121900" anchor="t" anchorCtr="0">
            <a:noAutofit/>
          </a:bodyPr>
          <a:lstStyle/>
          <a:p>
            <a:r>
              <a:rPr lang="lv-LV" sz="2400" b="1" cap="all" dirty="0">
                <a:solidFill>
                  <a:schemeClr val="accent2"/>
                </a:solidFill>
                <a:latin typeface="+mn-lt"/>
                <a:ea typeface="Fira Sans Extra Condensed"/>
                <a:cs typeface="Fira Sans Extra Condensed"/>
                <a:sym typeface="Fira Sans Extra Condensed"/>
              </a:rPr>
              <a:t>Auditorijas</a:t>
            </a:r>
          </a:p>
          <a:p>
            <a:r>
              <a:rPr lang="lv-LV" sz="2400" b="1" cap="all" dirty="0">
                <a:solidFill>
                  <a:schemeClr val="accent2"/>
                </a:solidFill>
                <a:latin typeface="+mn-lt"/>
                <a:ea typeface="Fira Sans Extra Condensed"/>
                <a:cs typeface="Fira Sans Extra Condensed"/>
                <a:sym typeface="Fira Sans Extra Condensed"/>
              </a:rPr>
              <a:t>medijpratība</a:t>
            </a:r>
            <a:endParaRPr sz="2400" b="1" cap="all" dirty="0">
              <a:solidFill>
                <a:schemeClr val="accent2"/>
              </a:solidFill>
              <a:latin typeface="+mn-lt"/>
              <a:ea typeface="Fira Sans Extra Condensed"/>
              <a:cs typeface="Fira Sans Extra Condensed"/>
              <a:sym typeface="Fira Sans Extra Condensed"/>
            </a:endParaRPr>
          </a:p>
        </p:txBody>
      </p:sp>
      <p:sp>
        <p:nvSpPr>
          <p:cNvPr id="30" name="Google Shape;210;p18">
            <a:extLst>
              <a:ext uri="{FF2B5EF4-FFF2-40B4-BE49-F238E27FC236}">
                <a16:creationId xmlns:a16="http://schemas.microsoft.com/office/drawing/2014/main" id="{924967E5-2A80-D3D4-2ACC-BC848F89C1E8}"/>
              </a:ext>
            </a:extLst>
          </p:cNvPr>
          <p:cNvSpPr txBox="1"/>
          <p:nvPr/>
        </p:nvSpPr>
        <p:spPr>
          <a:xfrm>
            <a:off x="7575582" y="2077119"/>
            <a:ext cx="857200" cy="538400"/>
          </a:xfrm>
          <a:prstGeom prst="rect">
            <a:avLst/>
          </a:prstGeom>
          <a:noFill/>
          <a:ln>
            <a:noFill/>
          </a:ln>
        </p:spPr>
        <p:txBody>
          <a:bodyPr spcFirstLastPara="1" wrap="square" lIns="121900" tIns="121900" rIns="121900" bIns="121900" anchor="t" anchorCtr="0">
            <a:noAutofit/>
          </a:bodyPr>
          <a:lstStyle/>
          <a:p>
            <a:r>
              <a:rPr lang="lv-LV" sz="4000" b="1" dirty="0">
                <a:solidFill>
                  <a:srgbClr val="FFFFFF"/>
                </a:solidFill>
                <a:latin typeface="+mn-lt"/>
                <a:ea typeface="Roboto Condensed"/>
                <a:cs typeface="Roboto Condensed"/>
                <a:sym typeface="Roboto Condensed"/>
              </a:rPr>
              <a:t>03</a:t>
            </a:r>
            <a:endParaRPr sz="4000" b="1" dirty="0">
              <a:solidFill>
                <a:srgbClr val="FFFFFF"/>
              </a:solidFill>
              <a:latin typeface="+mn-lt"/>
              <a:ea typeface="Roboto Condensed"/>
              <a:cs typeface="Roboto Condensed"/>
              <a:sym typeface="Roboto Condensed"/>
            </a:endParaRPr>
          </a:p>
        </p:txBody>
      </p:sp>
      <p:sp>
        <p:nvSpPr>
          <p:cNvPr id="32" name="Google Shape;212;p18">
            <a:extLst>
              <a:ext uri="{FF2B5EF4-FFF2-40B4-BE49-F238E27FC236}">
                <a16:creationId xmlns:a16="http://schemas.microsoft.com/office/drawing/2014/main" id="{A883D737-CB2C-E859-E93C-EFDAAF5FC920}"/>
              </a:ext>
            </a:extLst>
          </p:cNvPr>
          <p:cNvSpPr>
            <a:spLocks noChangeAspect="1"/>
          </p:cNvSpPr>
          <p:nvPr/>
        </p:nvSpPr>
        <p:spPr>
          <a:xfrm>
            <a:off x="4162220" y="4984222"/>
            <a:ext cx="1152000" cy="1152344"/>
          </a:xfrm>
          <a:custGeom>
            <a:avLst/>
            <a:gdLst/>
            <a:ahLst/>
            <a:cxnLst/>
            <a:rect l="l" t="t" r="r" b="b"/>
            <a:pathLst>
              <a:path w="22699" h="22708" extrusionOk="0">
                <a:moveTo>
                  <a:pt x="11344" y="1"/>
                </a:moveTo>
                <a:cubicBezTo>
                  <a:pt x="5084" y="1"/>
                  <a:pt x="0" y="5084"/>
                  <a:pt x="0" y="11355"/>
                </a:cubicBezTo>
                <a:cubicBezTo>
                  <a:pt x="0" y="17624"/>
                  <a:pt x="5084" y="22707"/>
                  <a:pt x="11344" y="22707"/>
                </a:cubicBezTo>
                <a:cubicBezTo>
                  <a:pt x="17615" y="22707"/>
                  <a:pt x="22698" y="17624"/>
                  <a:pt x="22698" y="11355"/>
                </a:cubicBezTo>
                <a:cubicBezTo>
                  <a:pt x="22698" y="5084"/>
                  <a:pt x="17615" y="1"/>
                  <a:pt x="11344" y="1"/>
                </a:cubicBezTo>
                <a:close/>
              </a:path>
            </a:pathLst>
          </a:custGeom>
          <a:solidFill>
            <a:schemeClr val="accent2"/>
          </a:solidFill>
          <a:ln>
            <a:noFill/>
          </a:ln>
        </p:spPr>
        <p:txBody>
          <a:bodyPr spcFirstLastPara="1" wrap="square" lIns="121900" tIns="121900" rIns="121900" bIns="121900" anchor="ctr" anchorCtr="0">
            <a:noAutofit/>
          </a:bodyPr>
          <a:lstStyle/>
          <a:p>
            <a:pPr algn="ctr"/>
            <a:r>
              <a:rPr lang="lv-LV" sz="3200" dirty="0">
                <a:solidFill>
                  <a:schemeClr val="bg1"/>
                </a:solidFill>
                <a:latin typeface="+mn-lt"/>
              </a:rPr>
              <a:t>1</a:t>
            </a:r>
            <a:endParaRPr sz="3200" dirty="0">
              <a:solidFill>
                <a:schemeClr val="bg1"/>
              </a:solidFill>
              <a:latin typeface="+mn-lt"/>
            </a:endParaRPr>
          </a:p>
        </p:txBody>
      </p:sp>
      <p:sp>
        <p:nvSpPr>
          <p:cNvPr id="33" name="Google Shape;213;p18">
            <a:extLst>
              <a:ext uri="{FF2B5EF4-FFF2-40B4-BE49-F238E27FC236}">
                <a16:creationId xmlns:a16="http://schemas.microsoft.com/office/drawing/2014/main" id="{CB603ADA-3C1B-C2ED-0770-BF08697067C7}"/>
              </a:ext>
            </a:extLst>
          </p:cNvPr>
          <p:cNvSpPr txBox="1"/>
          <p:nvPr/>
        </p:nvSpPr>
        <p:spPr>
          <a:xfrm>
            <a:off x="1844393" y="4196119"/>
            <a:ext cx="2550960" cy="993794"/>
          </a:xfrm>
          <a:prstGeom prst="rect">
            <a:avLst/>
          </a:prstGeom>
          <a:noFill/>
          <a:ln>
            <a:noFill/>
          </a:ln>
        </p:spPr>
        <p:txBody>
          <a:bodyPr spcFirstLastPara="1" wrap="square" lIns="121900" tIns="121900" rIns="121900" bIns="121900" anchor="b" anchorCtr="0">
            <a:noAutofit/>
          </a:bodyPr>
          <a:lstStyle/>
          <a:p>
            <a:pPr algn="r"/>
            <a:r>
              <a:rPr lang="lv-LV" sz="2400" b="1" cap="all" dirty="0">
                <a:solidFill>
                  <a:schemeClr val="accent2"/>
                </a:solidFill>
                <a:latin typeface="+mn-lt"/>
                <a:ea typeface="Fira Sans Extra Condensed"/>
                <a:cs typeface="Fira Sans Extra Condensed"/>
                <a:sym typeface="Fira Sans Extra Condensed"/>
              </a:rPr>
              <a:t>SituatīvA uzticēšanās</a:t>
            </a:r>
            <a:endParaRPr sz="2400" b="1" cap="all" dirty="0">
              <a:solidFill>
                <a:schemeClr val="accent2"/>
              </a:solidFill>
              <a:latin typeface="+mn-lt"/>
              <a:ea typeface="Fira Sans Extra Condensed"/>
              <a:cs typeface="Fira Sans Extra Condensed"/>
              <a:sym typeface="Fira Sans Extra Condensed"/>
            </a:endParaRPr>
          </a:p>
        </p:txBody>
      </p:sp>
      <p:sp>
        <p:nvSpPr>
          <p:cNvPr id="38" name="Google Shape;218;p18">
            <a:extLst>
              <a:ext uri="{FF2B5EF4-FFF2-40B4-BE49-F238E27FC236}">
                <a16:creationId xmlns:a16="http://schemas.microsoft.com/office/drawing/2014/main" id="{FCD5AFAB-7B9F-F1F4-8CDE-6CB5960F22C9}"/>
              </a:ext>
            </a:extLst>
          </p:cNvPr>
          <p:cNvSpPr txBox="1"/>
          <p:nvPr/>
        </p:nvSpPr>
        <p:spPr>
          <a:xfrm>
            <a:off x="8370327" y="4235955"/>
            <a:ext cx="2603056" cy="956401"/>
          </a:xfrm>
          <a:prstGeom prst="rect">
            <a:avLst/>
          </a:prstGeom>
          <a:noFill/>
          <a:ln>
            <a:noFill/>
          </a:ln>
        </p:spPr>
        <p:txBody>
          <a:bodyPr spcFirstLastPara="1" wrap="square" lIns="121900" tIns="121900" rIns="121900" bIns="121900" anchor="b" anchorCtr="0">
            <a:noAutofit/>
          </a:bodyPr>
          <a:lstStyle/>
          <a:p>
            <a:r>
              <a:rPr lang="lv-LV" sz="2400" b="1" cap="all" dirty="0">
                <a:solidFill>
                  <a:schemeClr val="accent2"/>
                </a:solidFill>
                <a:latin typeface="+mn-lt"/>
                <a:ea typeface="Fira Sans Extra Condensed"/>
                <a:cs typeface="Fira Sans Extra Condensed"/>
                <a:sym typeface="Fira Sans Extra Condensed"/>
              </a:rPr>
              <a:t>SistēmiskA uzticēšanās</a:t>
            </a:r>
            <a:endParaRPr sz="2400" b="1" cap="all" dirty="0">
              <a:solidFill>
                <a:schemeClr val="accent2"/>
              </a:solidFill>
              <a:latin typeface="+mn-lt"/>
              <a:ea typeface="Fira Sans Extra Condensed"/>
              <a:cs typeface="Fira Sans Extra Condensed"/>
              <a:sym typeface="Fira Sans Extra Condensed"/>
            </a:endParaRPr>
          </a:p>
        </p:txBody>
      </p:sp>
      <p:sp>
        <p:nvSpPr>
          <p:cNvPr id="40" name="Google Shape;220;p18">
            <a:extLst>
              <a:ext uri="{FF2B5EF4-FFF2-40B4-BE49-F238E27FC236}">
                <a16:creationId xmlns:a16="http://schemas.microsoft.com/office/drawing/2014/main" id="{AC7AA414-16B1-1A89-C34E-7220A4100000}"/>
              </a:ext>
            </a:extLst>
          </p:cNvPr>
          <p:cNvSpPr txBox="1"/>
          <p:nvPr/>
        </p:nvSpPr>
        <p:spPr>
          <a:xfrm>
            <a:off x="7575582" y="5228293"/>
            <a:ext cx="857200" cy="538400"/>
          </a:xfrm>
          <a:prstGeom prst="rect">
            <a:avLst/>
          </a:prstGeom>
          <a:noFill/>
          <a:ln>
            <a:noFill/>
          </a:ln>
        </p:spPr>
        <p:txBody>
          <a:bodyPr spcFirstLastPara="1" wrap="square" lIns="121900" tIns="121900" rIns="121900" bIns="121900" anchor="t" anchorCtr="0">
            <a:noAutofit/>
          </a:bodyPr>
          <a:lstStyle/>
          <a:p>
            <a:r>
              <a:rPr lang="en" sz="4000" b="1" dirty="0">
                <a:solidFill>
                  <a:srgbClr val="FFFFFF"/>
                </a:solidFill>
                <a:latin typeface="+mn-lt"/>
                <a:ea typeface="Roboto Condensed"/>
                <a:cs typeface="Roboto Condensed"/>
                <a:sym typeface="Roboto Condensed"/>
              </a:rPr>
              <a:t>0</a:t>
            </a:r>
            <a:r>
              <a:rPr lang="lv-LV" sz="4000" b="1" dirty="0">
                <a:solidFill>
                  <a:srgbClr val="FFFFFF"/>
                </a:solidFill>
                <a:latin typeface="+mn-lt"/>
                <a:ea typeface="Roboto Condensed"/>
                <a:cs typeface="Roboto Condensed"/>
                <a:sym typeface="Roboto Condensed"/>
              </a:rPr>
              <a:t>2</a:t>
            </a:r>
            <a:endParaRPr sz="4000" b="1" dirty="0">
              <a:solidFill>
                <a:srgbClr val="FFFFFF"/>
              </a:solidFill>
              <a:latin typeface="+mn-lt"/>
              <a:ea typeface="Roboto Condensed"/>
              <a:cs typeface="Roboto Condensed"/>
              <a:sym typeface="Roboto Condensed"/>
            </a:endParaRPr>
          </a:p>
        </p:txBody>
      </p:sp>
      <p:sp>
        <p:nvSpPr>
          <p:cNvPr id="42" name="Google Shape;212;p18">
            <a:extLst>
              <a:ext uri="{FF2B5EF4-FFF2-40B4-BE49-F238E27FC236}">
                <a16:creationId xmlns:a16="http://schemas.microsoft.com/office/drawing/2014/main" id="{37A8559D-B882-CAB3-C196-CFD511490F1F}"/>
              </a:ext>
            </a:extLst>
          </p:cNvPr>
          <p:cNvSpPr>
            <a:spLocks noChangeAspect="1"/>
          </p:cNvSpPr>
          <p:nvPr/>
        </p:nvSpPr>
        <p:spPr>
          <a:xfrm>
            <a:off x="4155958" y="1947171"/>
            <a:ext cx="1152000" cy="1152344"/>
          </a:xfrm>
          <a:custGeom>
            <a:avLst/>
            <a:gdLst/>
            <a:ahLst/>
            <a:cxnLst/>
            <a:rect l="l" t="t" r="r" b="b"/>
            <a:pathLst>
              <a:path w="22699" h="22708" extrusionOk="0">
                <a:moveTo>
                  <a:pt x="11344" y="1"/>
                </a:moveTo>
                <a:cubicBezTo>
                  <a:pt x="5084" y="1"/>
                  <a:pt x="0" y="5084"/>
                  <a:pt x="0" y="11355"/>
                </a:cubicBezTo>
                <a:cubicBezTo>
                  <a:pt x="0" y="17624"/>
                  <a:pt x="5084" y="22707"/>
                  <a:pt x="11344" y="22707"/>
                </a:cubicBezTo>
                <a:cubicBezTo>
                  <a:pt x="17615" y="22707"/>
                  <a:pt x="22698" y="17624"/>
                  <a:pt x="22698" y="11355"/>
                </a:cubicBezTo>
                <a:cubicBezTo>
                  <a:pt x="22698" y="5084"/>
                  <a:pt x="17615" y="1"/>
                  <a:pt x="11344" y="1"/>
                </a:cubicBezTo>
                <a:close/>
              </a:path>
            </a:pathLst>
          </a:custGeom>
          <a:solidFill>
            <a:schemeClr val="accent2"/>
          </a:solidFill>
          <a:ln>
            <a:noFill/>
          </a:ln>
        </p:spPr>
        <p:txBody>
          <a:bodyPr spcFirstLastPara="1" wrap="square" lIns="121900" tIns="121900" rIns="121900" bIns="121900" anchor="ctr" anchorCtr="0">
            <a:noAutofit/>
          </a:bodyPr>
          <a:lstStyle/>
          <a:p>
            <a:pPr algn="ctr"/>
            <a:r>
              <a:rPr lang="lv-LV" sz="3200" dirty="0">
                <a:solidFill>
                  <a:schemeClr val="bg1"/>
                </a:solidFill>
                <a:latin typeface="+mn-lt"/>
              </a:rPr>
              <a:t>4</a:t>
            </a:r>
            <a:endParaRPr sz="3200" dirty="0">
              <a:solidFill>
                <a:schemeClr val="bg1"/>
              </a:solidFill>
              <a:latin typeface="+mn-lt"/>
            </a:endParaRPr>
          </a:p>
        </p:txBody>
      </p:sp>
      <p:sp>
        <p:nvSpPr>
          <p:cNvPr id="43" name="Google Shape;212;p18">
            <a:extLst>
              <a:ext uri="{FF2B5EF4-FFF2-40B4-BE49-F238E27FC236}">
                <a16:creationId xmlns:a16="http://schemas.microsoft.com/office/drawing/2014/main" id="{12F9E104-EEF9-6232-3AB5-7064C2106608}"/>
              </a:ext>
            </a:extLst>
          </p:cNvPr>
          <p:cNvSpPr>
            <a:spLocks noChangeAspect="1"/>
          </p:cNvSpPr>
          <p:nvPr/>
        </p:nvSpPr>
        <p:spPr>
          <a:xfrm>
            <a:off x="7374629" y="4984222"/>
            <a:ext cx="1152000" cy="1152344"/>
          </a:xfrm>
          <a:custGeom>
            <a:avLst/>
            <a:gdLst/>
            <a:ahLst/>
            <a:cxnLst/>
            <a:rect l="l" t="t" r="r" b="b"/>
            <a:pathLst>
              <a:path w="22699" h="22708" extrusionOk="0">
                <a:moveTo>
                  <a:pt x="11344" y="1"/>
                </a:moveTo>
                <a:cubicBezTo>
                  <a:pt x="5084" y="1"/>
                  <a:pt x="0" y="5084"/>
                  <a:pt x="0" y="11355"/>
                </a:cubicBezTo>
                <a:cubicBezTo>
                  <a:pt x="0" y="17624"/>
                  <a:pt x="5084" y="22707"/>
                  <a:pt x="11344" y="22707"/>
                </a:cubicBezTo>
                <a:cubicBezTo>
                  <a:pt x="17615" y="22707"/>
                  <a:pt x="22698" y="17624"/>
                  <a:pt x="22698" y="11355"/>
                </a:cubicBezTo>
                <a:cubicBezTo>
                  <a:pt x="22698" y="5084"/>
                  <a:pt x="17615" y="1"/>
                  <a:pt x="11344" y="1"/>
                </a:cubicBezTo>
                <a:close/>
              </a:path>
            </a:pathLst>
          </a:custGeom>
          <a:solidFill>
            <a:schemeClr val="accent2"/>
          </a:solidFill>
          <a:ln>
            <a:noFill/>
          </a:ln>
        </p:spPr>
        <p:txBody>
          <a:bodyPr spcFirstLastPara="1" wrap="square" lIns="121900" tIns="121900" rIns="121900" bIns="121900" anchor="ctr" anchorCtr="0">
            <a:noAutofit/>
          </a:bodyPr>
          <a:lstStyle/>
          <a:p>
            <a:pPr algn="ctr"/>
            <a:r>
              <a:rPr lang="lv-LV" sz="3200" dirty="0">
                <a:solidFill>
                  <a:schemeClr val="bg1"/>
                </a:solidFill>
                <a:latin typeface="+mn-lt"/>
              </a:rPr>
              <a:t>2</a:t>
            </a:r>
            <a:endParaRPr sz="3200" dirty="0">
              <a:solidFill>
                <a:schemeClr val="bg1"/>
              </a:solidFill>
              <a:latin typeface="+mn-lt"/>
            </a:endParaRPr>
          </a:p>
        </p:txBody>
      </p:sp>
      <p:sp>
        <p:nvSpPr>
          <p:cNvPr id="44" name="Google Shape;212;p18">
            <a:extLst>
              <a:ext uri="{FF2B5EF4-FFF2-40B4-BE49-F238E27FC236}">
                <a16:creationId xmlns:a16="http://schemas.microsoft.com/office/drawing/2014/main" id="{B28C7C95-8A66-4586-8CA1-789F72EBF5D4}"/>
              </a:ext>
            </a:extLst>
          </p:cNvPr>
          <p:cNvSpPr>
            <a:spLocks noChangeAspect="1"/>
          </p:cNvSpPr>
          <p:nvPr/>
        </p:nvSpPr>
        <p:spPr>
          <a:xfrm>
            <a:off x="7453688" y="1947171"/>
            <a:ext cx="1152000" cy="1152344"/>
          </a:xfrm>
          <a:custGeom>
            <a:avLst/>
            <a:gdLst/>
            <a:ahLst/>
            <a:cxnLst/>
            <a:rect l="l" t="t" r="r" b="b"/>
            <a:pathLst>
              <a:path w="22699" h="22708" extrusionOk="0">
                <a:moveTo>
                  <a:pt x="11344" y="1"/>
                </a:moveTo>
                <a:cubicBezTo>
                  <a:pt x="5084" y="1"/>
                  <a:pt x="0" y="5084"/>
                  <a:pt x="0" y="11355"/>
                </a:cubicBezTo>
                <a:cubicBezTo>
                  <a:pt x="0" y="17624"/>
                  <a:pt x="5084" y="22707"/>
                  <a:pt x="11344" y="22707"/>
                </a:cubicBezTo>
                <a:cubicBezTo>
                  <a:pt x="17615" y="22707"/>
                  <a:pt x="22698" y="17624"/>
                  <a:pt x="22698" y="11355"/>
                </a:cubicBezTo>
                <a:cubicBezTo>
                  <a:pt x="22698" y="5084"/>
                  <a:pt x="17615" y="1"/>
                  <a:pt x="11344" y="1"/>
                </a:cubicBezTo>
                <a:close/>
              </a:path>
            </a:pathLst>
          </a:custGeom>
          <a:solidFill>
            <a:schemeClr val="accent2"/>
          </a:solidFill>
          <a:ln>
            <a:noFill/>
          </a:ln>
        </p:spPr>
        <p:txBody>
          <a:bodyPr spcFirstLastPara="1" wrap="square" lIns="121900" tIns="121900" rIns="121900" bIns="121900" anchor="ctr" anchorCtr="0">
            <a:noAutofit/>
          </a:bodyPr>
          <a:lstStyle/>
          <a:p>
            <a:pPr algn="ctr"/>
            <a:r>
              <a:rPr lang="lv-LV" sz="3200" dirty="0">
                <a:solidFill>
                  <a:schemeClr val="bg1"/>
                </a:solidFill>
                <a:latin typeface="+mn-lt"/>
              </a:rPr>
              <a:t>3</a:t>
            </a:r>
            <a:endParaRPr sz="3200" dirty="0">
              <a:solidFill>
                <a:schemeClr val="bg1"/>
              </a:solidFill>
              <a:latin typeface="+mn-lt"/>
            </a:endParaRPr>
          </a:p>
        </p:txBody>
      </p:sp>
      <p:sp>
        <p:nvSpPr>
          <p:cNvPr id="45" name="Google Shape;213;p18">
            <a:extLst>
              <a:ext uri="{FF2B5EF4-FFF2-40B4-BE49-F238E27FC236}">
                <a16:creationId xmlns:a16="http://schemas.microsoft.com/office/drawing/2014/main" id="{517F05C9-7426-1359-801F-5DBC99DB6F13}"/>
              </a:ext>
            </a:extLst>
          </p:cNvPr>
          <p:cNvSpPr txBox="1"/>
          <p:nvPr/>
        </p:nvSpPr>
        <p:spPr>
          <a:xfrm>
            <a:off x="1707773" y="5442078"/>
            <a:ext cx="2410422" cy="998772"/>
          </a:xfrm>
          <a:prstGeom prst="rect">
            <a:avLst/>
          </a:prstGeom>
          <a:noFill/>
          <a:ln>
            <a:noFill/>
          </a:ln>
        </p:spPr>
        <p:txBody>
          <a:bodyPr spcFirstLastPara="1" wrap="square" lIns="121900" tIns="121900" rIns="121900" bIns="121900" anchor="b" anchorCtr="0">
            <a:noAutofit/>
          </a:bodyPr>
          <a:lstStyle/>
          <a:p>
            <a:pPr algn="r"/>
            <a:r>
              <a:rPr lang="lv-LV" sz="2000" dirty="0">
                <a:solidFill>
                  <a:schemeClr val="tx2">
                    <a:lumMod val="50000"/>
                  </a:schemeClr>
                </a:solidFill>
                <a:latin typeface="+mn-lt"/>
                <a:ea typeface="Fira Sans Extra Condensed"/>
                <a:cs typeface="Fira Sans Extra Condensed"/>
                <a:sym typeface="Fira Sans Extra Condensed"/>
              </a:rPr>
              <a:t>Ziņai, viedoklim, žurnālistam</a:t>
            </a:r>
            <a:endParaRPr sz="2000" dirty="0">
              <a:solidFill>
                <a:schemeClr val="tx2">
                  <a:lumMod val="50000"/>
                </a:schemeClr>
              </a:solidFill>
              <a:latin typeface="+mn-lt"/>
              <a:ea typeface="Fira Sans Extra Condensed"/>
              <a:cs typeface="Fira Sans Extra Condensed"/>
              <a:sym typeface="Fira Sans Extra Condensed"/>
            </a:endParaRPr>
          </a:p>
        </p:txBody>
      </p:sp>
      <p:sp>
        <p:nvSpPr>
          <p:cNvPr id="46" name="Google Shape;213;p18">
            <a:extLst>
              <a:ext uri="{FF2B5EF4-FFF2-40B4-BE49-F238E27FC236}">
                <a16:creationId xmlns:a16="http://schemas.microsoft.com/office/drawing/2014/main" id="{58F1B20B-763F-7A74-B830-1EB670140CA8}"/>
              </a:ext>
            </a:extLst>
          </p:cNvPr>
          <p:cNvSpPr txBox="1"/>
          <p:nvPr/>
        </p:nvSpPr>
        <p:spPr>
          <a:xfrm>
            <a:off x="8554675" y="5517928"/>
            <a:ext cx="3553579" cy="933087"/>
          </a:xfrm>
          <a:prstGeom prst="rect">
            <a:avLst/>
          </a:prstGeom>
          <a:noFill/>
          <a:ln>
            <a:noFill/>
          </a:ln>
        </p:spPr>
        <p:txBody>
          <a:bodyPr spcFirstLastPara="1" wrap="square" lIns="121900" tIns="121900" rIns="121900" bIns="121900" anchor="b" anchorCtr="0">
            <a:noAutofit/>
          </a:bodyPr>
          <a:lstStyle/>
          <a:p>
            <a:r>
              <a:rPr lang="lv-LV" sz="2000" dirty="0">
                <a:solidFill>
                  <a:schemeClr val="tx2">
                    <a:lumMod val="50000"/>
                  </a:schemeClr>
                </a:solidFill>
                <a:latin typeface="+mn-lt"/>
                <a:ea typeface="Fira Sans Extra Condensed"/>
                <a:cs typeface="Fira Sans Extra Condensed"/>
                <a:sym typeface="Fira Sans Extra Condensed"/>
              </a:rPr>
              <a:t>Sabiedriskajam medijam kā sociālam institūtam</a:t>
            </a:r>
            <a:endParaRPr sz="2000" dirty="0">
              <a:solidFill>
                <a:schemeClr val="tx2">
                  <a:lumMod val="50000"/>
                </a:schemeClr>
              </a:solidFill>
              <a:latin typeface="+mn-lt"/>
              <a:ea typeface="Fira Sans Extra Condensed"/>
              <a:cs typeface="Fira Sans Extra Condensed"/>
              <a:sym typeface="Fira Sans Extra Condensed"/>
            </a:endParaRPr>
          </a:p>
        </p:txBody>
      </p:sp>
      <p:sp>
        <p:nvSpPr>
          <p:cNvPr id="47" name="Google Shape;213;p18">
            <a:extLst>
              <a:ext uri="{FF2B5EF4-FFF2-40B4-BE49-F238E27FC236}">
                <a16:creationId xmlns:a16="http://schemas.microsoft.com/office/drawing/2014/main" id="{E68EBED5-8E04-E41D-4AE8-2BE75F8E67D8}"/>
              </a:ext>
            </a:extLst>
          </p:cNvPr>
          <p:cNvSpPr txBox="1"/>
          <p:nvPr/>
        </p:nvSpPr>
        <p:spPr>
          <a:xfrm>
            <a:off x="8554676" y="1377829"/>
            <a:ext cx="3595019" cy="998772"/>
          </a:xfrm>
          <a:prstGeom prst="rect">
            <a:avLst/>
          </a:prstGeom>
          <a:noFill/>
          <a:ln>
            <a:noFill/>
          </a:ln>
        </p:spPr>
        <p:txBody>
          <a:bodyPr spcFirstLastPara="1" wrap="square" lIns="121900" tIns="121900" rIns="121900" bIns="121900" anchor="b" anchorCtr="0">
            <a:noAutofit/>
          </a:bodyPr>
          <a:lstStyle/>
          <a:p>
            <a:r>
              <a:rPr lang="lv-LV" sz="2000" dirty="0">
                <a:solidFill>
                  <a:schemeClr val="tx2">
                    <a:lumMod val="50000"/>
                  </a:schemeClr>
                </a:solidFill>
                <a:latin typeface="+mn-lt"/>
                <a:ea typeface="Fira Sans Extra Condensed"/>
                <a:cs typeface="Fira Sans Extra Condensed"/>
                <a:sym typeface="Fira Sans Extra Condensed"/>
              </a:rPr>
              <a:t>Izpratne par medija mērķiem, vērtībām, principiem</a:t>
            </a:r>
            <a:endParaRPr sz="2000" dirty="0">
              <a:solidFill>
                <a:schemeClr val="tx2">
                  <a:lumMod val="50000"/>
                </a:schemeClr>
              </a:solidFill>
              <a:latin typeface="+mn-lt"/>
              <a:ea typeface="Fira Sans Extra Condensed"/>
              <a:cs typeface="Fira Sans Extra Condensed"/>
              <a:sym typeface="Fira Sans Extra Condensed"/>
            </a:endParaRPr>
          </a:p>
        </p:txBody>
      </p:sp>
      <p:sp>
        <p:nvSpPr>
          <p:cNvPr id="48" name="Google Shape;213;p18">
            <a:extLst>
              <a:ext uri="{FF2B5EF4-FFF2-40B4-BE49-F238E27FC236}">
                <a16:creationId xmlns:a16="http://schemas.microsoft.com/office/drawing/2014/main" id="{4EE5830E-DFBA-984F-7513-C9076713EB7B}"/>
              </a:ext>
            </a:extLst>
          </p:cNvPr>
          <p:cNvSpPr txBox="1"/>
          <p:nvPr/>
        </p:nvSpPr>
        <p:spPr>
          <a:xfrm>
            <a:off x="716336" y="1389796"/>
            <a:ext cx="3396155" cy="998772"/>
          </a:xfrm>
          <a:prstGeom prst="rect">
            <a:avLst/>
          </a:prstGeom>
          <a:noFill/>
          <a:ln>
            <a:noFill/>
          </a:ln>
        </p:spPr>
        <p:txBody>
          <a:bodyPr spcFirstLastPara="1" wrap="square" lIns="121900" tIns="121900" rIns="121900" bIns="121900" anchor="b" anchorCtr="0">
            <a:noAutofit/>
          </a:bodyPr>
          <a:lstStyle/>
          <a:p>
            <a:pPr algn="r"/>
            <a:r>
              <a:rPr lang="lv-LV" sz="2000" dirty="0">
                <a:solidFill>
                  <a:schemeClr val="tx2">
                    <a:lumMod val="50000"/>
                  </a:schemeClr>
                </a:solidFill>
                <a:latin typeface="+mn-lt"/>
                <a:ea typeface="Fira Sans Extra Condensed"/>
                <a:cs typeface="Fira Sans Extra Condensed"/>
                <a:sym typeface="Fira Sans Extra Condensed"/>
              </a:rPr>
              <a:t>Atklāta, atvērta un abpusēja  atgriezeniskā saite</a:t>
            </a:r>
            <a:endParaRPr sz="2000" dirty="0">
              <a:solidFill>
                <a:schemeClr val="tx2">
                  <a:lumMod val="50000"/>
                </a:schemeClr>
              </a:solidFill>
              <a:latin typeface="+mn-lt"/>
              <a:ea typeface="Fira Sans Extra Condensed"/>
              <a:cs typeface="Fira Sans Extra Condensed"/>
              <a:sym typeface="Fira Sans Extra Condensed"/>
            </a:endParaRPr>
          </a:p>
        </p:txBody>
      </p:sp>
    </p:spTree>
    <p:extLst>
      <p:ext uri="{BB962C8B-B14F-4D97-AF65-F5344CB8AC3E}">
        <p14:creationId xmlns:p14="http://schemas.microsoft.com/office/powerpoint/2010/main" val="72345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up)">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up)">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up)">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up)">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P spid="28" grpId="0"/>
      <p:bldP spid="32" grpId="0" animBg="1"/>
      <p:bldP spid="33" grpId="0"/>
      <p:bldP spid="38" grpId="0"/>
      <p:bldP spid="42" grpId="0" animBg="1"/>
      <p:bldP spid="43" grpId="0" animBg="1"/>
      <p:bldP spid="44" grpId="0" animBg="1"/>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ctrTitle"/>
          </p:nvPr>
        </p:nvSpPr>
        <p:spPr>
          <a:xfrm>
            <a:off x="2572280" y="520700"/>
            <a:ext cx="9091636" cy="638249"/>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lv-LV"/>
              <a:t>Pētījuma dizains</a:t>
            </a:r>
            <a:endParaRPr/>
          </a:p>
        </p:txBody>
      </p:sp>
      <p:sp>
        <p:nvSpPr>
          <p:cNvPr id="55" name="Google Shape;55;p2"/>
          <p:cNvSpPr txBox="1">
            <a:spLocks noGrp="1"/>
          </p:cNvSpPr>
          <p:nvPr>
            <p:ph type="subTitle" idx="1"/>
          </p:nvPr>
        </p:nvSpPr>
        <p:spPr>
          <a:xfrm>
            <a:off x="2211572" y="1308100"/>
            <a:ext cx="9726428" cy="472056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Clr>
                <a:schemeClr val="lt1"/>
              </a:buClr>
              <a:buSzPts val="2000"/>
              <a:buFont typeface="Arial"/>
              <a:buNone/>
            </a:pPr>
            <a:r>
              <a:rPr lang="lv-LV" sz="2000" dirty="0"/>
              <a:t>Mērķis: noskaidrot auditorijas viedokli par uzticēšanos sabiedriskajiem medijiem, nosakot, kādi faktori ietekmē uzticēšanos sabiedriskajiem medijiem un to žurnālistiem, citiem satura veidotajiem, un vai/kā uzticēšanos ietekmē dažādi notikumi.</a:t>
            </a:r>
            <a:endParaRPr dirty="0"/>
          </a:p>
          <a:p>
            <a:pPr marL="0" lvl="0" indent="0" algn="l" rtl="0">
              <a:spcBef>
                <a:spcPts val="0"/>
              </a:spcBef>
              <a:spcAft>
                <a:spcPts val="0"/>
              </a:spcAft>
              <a:buClr>
                <a:schemeClr val="lt1"/>
              </a:buClr>
              <a:buSzPts val="2000"/>
              <a:buFont typeface="Arial"/>
              <a:buNone/>
            </a:pPr>
            <a:endParaRPr sz="2000" dirty="0"/>
          </a:p>
          <a:p>
            <a:pPr marL="0" lvl="0" indent="0" algn="l" rtl="0">
              <a:spcBef>
                <a:spcPts val="0"/>
              </a:spcBef>
              <a:spcAft>
                <a:spcPts val="0"/>
              </a:spcAft>
              <a:buClr>
                <a:schemeClr val="lt1"/>
              </a:buClr>
              <a:buSzPts val="2000"/>
              <a:buFont typeface="Arial"/>
              <a:buNone/>
            </a:pPr>
            <a:endParaRPr sz="2000" dirty="0"/>
          </a:p>
          <a:p>
            <a:pPr marL="0" lvl="0" indent="0" algn="l" rtl="0">
              <a:spcBef>
                <a:spcPts val="0"/>
              </a:spcBef>
              <a:spcAft>
                <a:spcPts val="0"/>
              </a:spcAft>
              <a:buClr>
                <a:schemeClr val="lt1"/>
              </a:buClr>
              <a:buSzPts val="2000"/>
              <a:buFont typeface="Arial"/>
              <a:buNone/>
            </a:pPr>
            <a:r>
              <a:rPr lang="lv-LV" sz="2000" dirty="0"/>
              <a:t>Pētījuma metode: tiešsaistes un klātienes fokusa grupu diskusijas (FGD):</a:t>
            </a:r>
            <a:endParaRPr dirty="0"/>
          </a:p>
          <a:p>
            <a:pPr marL="0" lvl="0" indent="0" algn="l" rtl="0">
              <a:spcBef>
                <a:spcPts val="0"/>
              </a:spcBef>
              <a:spcAft>
                <a:spcPts val="0"/>
              </a:spcAft>
              <a:buClr>
                <a:schemeClr val="lt1"/>
              </a:buClr>
              <a:buSzPts val="2000"/>
              <a:buFont typeface="Arial"/>
              <a:buNone/>
            </a:pPr>
            <a:endParaRPr sz="2000" dirty="0"/>
          </a:p>
          <a:p>
            <a:pPr marL="342900" lvl="0" indent="-342900" algn="l" rtl="0">
              <a:spcBef>
                <a:spcPts val="0"/>
              </a:spcBef>
              <a:spcAft>
                <a:spcPts val="0"/>
              </a:spcAft>
              <a:buClr>
                <a:schemeClr val="lt1"/>
              </a:buClr>
              <a:buSzPts val="2000"/>
              <a:buFont typeface="Arial"/>
              <a:buChar char="•"/>
            </a:pPr>
            <a:r>
              <a:rPr lang="lv-LV" sz="2000" dirty="0"/>
              <a:t>7 fokusa grupu diskusijas, piedalījās 42 respondenti (pa 6 respondentiem katrā);</a:t>
            </a:r>
            <a:endParaRPr dirty="0"/>
          </a:p>
          <a:p>
            <a:pPr marL="342900" lvl="0" indent="-215900" algn="l" rtl="0">
              <a:spcBef>
                <a:spcPts val="0"/>
              </a:spcBef>
              <a:spcAft>
                <a:spcPts val="0"/>
              </a:spcAft>
              <a:buClr>
                <a:schemeClr val="lt1"/>
              </a:buClr>
              <a:buSzPts val="2000"/>
              <a:buFont typeface="Arial"/>
              <a:buNone/>
            </a:pPr>
            <a:endParaRPr sz="2000" dirty="0"/>
          </a:p>
          <a:p>
            <a:pPr marL="342900" lvl="0" indent="-342900" algn="l" rtl="0">
              <a:spcBef>
                <a:spcPts val="0"/>
              </a:spcBef>
              <a:spcAft>
                <a:spcPts val="0"/>
              </a:spcAft>
              <a:buClr>
                <a:schemeClr val="lt1"/>
              </a:buClr>
              <a:buSzPts val="2000"/>
              <a:buFont typeface="Arial"/>
              <a:buChar char="•"/>
            </a:pPr>
            <a:r>
              <a:rPr lang="lv-LV" sz="2000" dirty="0"/>
              <a:t>4 FGD latviešu valodā un 3 FGD krievu valodā.</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ctrTitle"/>
          </p:nvPr>
        </p:nvSpPr>
        <p:spPr>
          <a:xfrm>
            <a:off x="2572280" y="520700"/>
            <a:ext cx="9091636" cy="638249"/>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lv-LV"/>
              <a:t>Pētījuma dizains</a:t>
            </a:r>
            <a:endParaRPr/>
          </a:p>
        </p:txBody>
      </p:sp>
      <p:sp>
        <p:nvSpPr>
          <p:cNvPr id="61" name="Google Shape;61;p3"/>
          <p:cNvSpPr txBox="1">
            <a:spLocks noGrp="1"/>
          </p:cNvSpPr>
          <p:nvPr>
            <p:ph type="subTitle" idx="1"/>
          </p:nvPr>
        </p:nvSpPr>
        <p:spPr>
          <a:xfrm>
            <a:off x="2307266" y="1308100"/>
            <a:ext cx="9630734" cy="455044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Clr>
                <a:schemeClr val="lt1"/>
              </a:buClr>
              <a:buSzPts val="3200"/>
              <a:buFont typeface="Arial"/>
              <a:buNone/>
            </a:pPr>
            <a:r>
              <a:rPr lang="lv-LV" sz="3200"/>
              <a:t>Fokusa grupu diskusiju jautājumu tematiskie bloki:</a:t>
            </a:r>
            <a:endParaRPr/>
          </a:p>
          <a:p>
            <a:pPr marL="0" lvl="0" indent="0" algn="just" rtl="0">
              <a:lnSpc>
                <a:spcPct val="150000"/>
              </a:lnSpc>
              <a:spcBef>
                <a:spcPts val="0"/>
              </a:spcBef>
              <a:spcAft>
                <a:spcPts val="0"/>
              </a:spcAft>
              <a:buClr>
                <a:schemeClr val="lt1"/>
              </a:buClr>
              <a:buSzPts val="3200"/>
              <a:buFont typeface="Arial"/>
              <a:buNone/>
            </a:pPr>
            <a:endParaRPr sz="3200"/>
          </a:p>
          <a:p>
            <a:pPr marL="0" lvl="0" indent="0" algn="just" rtl="0">
              <a:lnSpc>
                <a:spcPct val="150000"/>
              </a:lnSpc>
              <a:spcBef>
                <a:spcPts val="0"/>
              </a:spcBef>
              <a:spcAft>
                <a:spcPts val="0"/>
              </a:spcAft>
              <a:buClr>
                <a:schemeClr val="lt1"/>
              </a:buClr>
              <a:buSzPts val="3200"/>
              <a:buFont typeface="Arial"/>
              <a:buNone/>
            </a:pPr>
            <a:r>
              <a:rPr lang="lv-LV" sz="3200"/>
              <a:t>-   mediju lietošanas paradumi;</a:t>
            </a:r>
            <a:endParaRPr/>
          </a:p>
          <a:p>
            <a:pPr marL="457200" lvl="0" indent="-457200" algn="just" rtl="0">
              <a:lnSpc>
                <a:spcPct val="150000"/>
              </a:lnSpc>
              <a:spcBef>
                <a:spcPts val="0"/>
              </a:spcBef>
              <a:spcAft>
                <a:spcPts val="0"/>
              </a:spcAft>
              <a:buClr>
                <a:schemeClr val="lt1"/>
              </a:buClr>
              <a:buSzPts val="3200"/>
              <a:buFont typeface="Arial"/>
              <a:buChar char="-"/>
            </a:pPr>
            <a:r>
              <a:rPr lang="lv-LV" sz="3200"/>
              <a:t>vispārīgi par uzticēšanos;</a:t>
            </a:r>
            <a:endParaRPr/>
          </a:p>
          <a:p>
            <a:pPr marL="457200" lvl="0" indent="-457200" algn="just" rtl="0">
              <a:lnSpc>
                <a:spcPct val="150000"/>
              </a:lnSpc>
              <a:spcBef>
                <a:spcPts val="0"/>
              </a:spcBef>
              <a:spcAft>
                <a:spcPts val="0"/>
              </a:spcAft>
              <a:buClr>
                <a:schemeClr val="lt1"/>
              </a:buClr>
              <a:buSzPts val="3200"/>
              <a:buFont typeface="Arial"/>
              <a:buChar char="-"/>
            </a:pPr>
            <a:r>
              <a:rPr lang="lv-LV" sz="3200"/>
              <a:t>uzticēšanās medijiem, faktori;</a:t>
            </a:r>
            <a:endParaRPr/>
          </a:p>
          <a:p>
            <a:pPr marL="457200" lvl="0" indent="-457200" algn="just" rtl="0">
              <a:lnSpc>
                <a:spcPct val="150000"/>
              </a:lnSpc>
              <a:spcBef>
                <a:spcPts val="0"/>
              </a:spcBef>
              <a:spcAft>
                <a:spcPts val="0"/>
              </a:spcAft>
              <a:buClr>
                <a:schemeClr val="lt1"/>
              </a:buClr>
              <a:buSzPts val="3200"/>
              <a:buFont typeface="Arial"/>
              <a:buChar char="-"/>
            </a:pPr>
            <a:r>
              <a:rPr lang="lv-LV" sz="3200"/>
              <a:t>piemēru analīze.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ctrTitle"/>
          </p:nvPr>
        </p:nvSpPr>
        <p:spPr>
          <a:xfrm>
            <a:off x="1669312" y="1204265"/>
            <a:ext cx="10184022" cy="364418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br>
              <a:rPr lang="lv-LV" sz="9600"/>
            </a:br>
            <a:r>
              <a:rPr lang="lv-LV" sz="9600"/>
              <a:t>Rezultāti</a:t>
            </a:r>
            <a:endParaRPr sz="9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body" idx="1"/>
          </p:nvPr>
        </p:nvSpPr>
        <p:spPr>
          <a:xfrm>
            <a:off x="2221527" y="1439694"/>
            <a:ext cx="9750056" cy="503089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800"/>
            </a:pPr>
            <a:endParaRPr lang="lv-LV" sz="2400" b="1" dirty="0">
              <a:solidFill>
                <a:schemeClr val="tx1">
                  <a:lumMod val="65000"/>
                  <a:lumOff val="35000"/>
                </a:schemeClr>
              </a:solidFill>
            </a:endParaRPr>
          </a:p>
          <a:p>
            <a:pPr marL="0" lvl="0" indent="0" algn="l" rtl="0">
              <a:lnSpc>
                <a:spcPct val="100000"/>
              </a:lnSpc>
              <a:spcBef>
                <a:spcPts val="0"/>
              </a:spcBef>
              <a:spcAft>
                <a:spcPts val="0"/>
              </a:spcAft>
              <a:buClr>
                <a:schemeClr val="dk1"/>
              </a:buClr>
              <a:buSzPts val="2800"/>
            </a:pPr>
            <a:r>
              <a:rPr lang="lv-LV" sz="2400" b="1" dirty="0">
                <a:solidFill>
                  <a:schemeClr val="tx1">
                    <a:lumMod val="65000"/>
                    <a:lumOff val="35000"/>
                  </a:schemeClr>
                </a:solidFill>
              </a:rPr>
              <a:t>1. Visās diskusiju grupās sabiedrisko mediju lietotāji; </a:t>
            </a:r>
            <a:r>
              <a:rPr lang="lv-LV" sz="2400" dirty="0">
                <a:solidFill>
                  <a:schemeClr val="tx1">
                    <a:lumMod val="65000"/>
                    <a:lumOff val="35000"/>
                  </a:schemeClr>
                </a:solidFill>
              </a:rPr>
              <a:t>zināšanas par sabiedriskajiem medijiem;</a:t>
            </a:r>
          </a:p>
          <a:p>
            <a:pPr marL="0" lvl="0" indent="0" algn="l" rtl="0">
              <a:lnSpc>
                <a:spcPct val="100000"/>
              </a:lnSpc>
              <a:spcBef>
                <a:spcPts val="0"/>
              </a:spcBef>
              <a:spcAft>
                <a:spcPts val="0"/>
              </a:spcAft>
              <a:buClr>
                <a:schemeClr val="dk1"/>
              </a:buClr>
              <a:buSzPts val="2800"/>
            </a:pPr>
            <a:endParaRPr sz="2800" dirty="0">
              <a:solidFill>
                <a:schemeClr val="tx1">
                  <a:lumMod val="65000"/>
                  <a:lumOff val="35000"/>
                </a:schemeClr>
              </a:solidFill>
            </a:endParaRPr>
          </a:p>
          <a:p>
            <a:pPr marL="0" lvl="0" indent="0" algn="l" rtl="0">
              <a:lnSpc>
                <a:spcPct val="100000"/>
              </a:lnSpc>
              <a:spcBef>
                <a:spcPts val="0"/>
              </a:spcBef>
              <a:spcAft>
                <a:spcPts val="0"/>
              </a:spcAft>
              <a:buClr>
                <a:schemeClr val="dk1"/>
              </a:buClr>
              <a:buSzPts val="2800"/>
              <a:buFont typeface="Arial"/>
              <a:buNone/>
            </a:pPr>
            <a:r>
              <a:rPr lang="lv-LV" sz="2400" b="1" dirty="0">
                <a:solidFill>
                  <a:schemeClr val="tx1">
                    <a:lumMod val="65000"/>
                    <a:lumOff val="35000"/>
                  </a:schemeClr>
                </a:solidFill>
              </a:rPr>
              <a:t>2. Informācijas ieguvē dominē interneta resursi;</a:t>
            </a:r>
          </a:p>
          <a:p>
            <a:pPr lvl="1" indent="-457200">
              <a:buSzPts val="2800"/>
              <a:buFont typeface="Arial" panose="020B0604020202020204" pitchFamily="34" charset="0"/>
              <a:buChar char="•"/>
            </a:pPr>
            <a:r>
              <a:rPr lang="lv-LV" sz="2400" dirty="0">
                <a:solidFill>
                  <a:schemeClr val="tx1">
                    <a:lumMod val="65000"/>
                    <a:lumOff val="35000"/>
                  </a:schemeClr>
                </a:solidFill>
              </a:rPr>
              <a:t>līdztekus – Rietumu mediji par atsevišķiem tematiem;</a:t>
            </a:r>
            <a:endParaRPr sz="2400" dirty="0">
              <a:solidFill>
                <a:schemeClr val="tx1">
                  <a:lumMod val="65000"/>
                  <a:lumOff val="35000"/>
                </a:schemeClr>
              </a:solidFill>
            </a:endParaRPr>
          </a:p>
          <a:p>
            <a:pPr lvl="1" indent="-457200">
              <a:buSzPts val="2800"/>
              <a:buFont typeface="Arial"/>
              <a:buChar char="•"/>
            </a:pPr>
            <a:r>
              <a:rPr lang="lv-LV" sz="2400" dirty="0">
                <a:solidFill>
                  <a:schemeClr val="tx1">
                    <a:lumMod val="65000"/>
                    <a:lumOff val="35000"/>
                  </a:schemeClr>
                </a:solidFill>
              </a:rPr>
              <a:t>katrā grupā respondenti – aizliegto mediju lietotāji; </a:t>
            </a:r>
          </a:p>
          <a:p>
            <a:pPr marL="457200" lvl="1" indent="0">
              <a:buSzPts val="2800"/>
            </a:pPr>
            <a:endParaRPr sz="2800" dirty="0">
              <a:solidFill>
                <a:schemeClr val="tx1">
                  <a:lumMod val="65000"/>
                  <a:lumOff val="35000"/>
                </a:schemeClr>
              </a:solidFill>
            </a:endParaRPr>
          </a:p>
          <a:p>
            <a:pPr marL="0" lvl="0" indent="0" algn="l" rtl="0">
              <a:lnSpc>
                <a:spcPct val="100000"/>
              </a:lnSpc>
              <a:spcBef>
                <a:spcPts val="0"/>
              </a:spcBef>
              <a:spcAft>
                <a:spcPts val="0"/>
              </a:spcAft>
              <a:buClr>
                <a:schemeClr val="dk1"/>
              </a:buClr>
              <a:buSzPts val="2800"/>
              <a:buFont typeface="Arial"/>
              <a:buNone/>
            </a:pPr>
            <a:r>
              <a:rPr lang="lv-LV" sz="2400" b="1" dirty="0">
                <a:solidFill>
                  <a:schemeClr val="tx1">
                    <a:lumMod val="65000"/>
                    <a:lumOff val="35000"/>
                  </a:schemeClr>
                </a:solidFill>
              </a:rPr>
              <a:t>3. Trūkst kvalitatīvu alternatīvu esošajiem medijiem.</a:t>
            </a:r>
          </a:p>
        </p:txBody>
      </p:sp>
      <p:sp>
        <p:nvSpPr>
          <p:cNvPr id="90" name="Google Shape;90;p5"/>
          <p:cNvSpPr txBox="1">
            <a:spLocks noGrp="1"/>
          </p:cNvSpPr>
          <p:nvPr>
            <p:ph type="body" idx="2"/>
          </p:nvPr>
        </p:nvSpPr>
        <p:spPr>
          <a:xfrm>
            <a:off x="3046118" y="387409"/>
            <a:ext cx="6512551" cy="63976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2400"/>
              <a:buFont typeface="Arial"/>
              <a:buNone/>
            </a:pPr>
            <a:r>
              <a:rPr lang="lv-LV" sz="3200" b="0" dirty="0"/>
              <a:t>Mediju satura patēriņa paradumi</a:t>
            </a:r>
            <a:endParaRPr sz="32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txBox="1">
            <a:spLocks noGrp="1"/>
          </p:cNvSpPr>
          <p:nvPr>
            <p:ph type="ctrTitle"/>
          </p:nvPr>
        </p:nvSpPr>
        <p:spPr>
          <a:xfrm>
            <a:off x="1796903" y="630106"/>
            <a:ext cx="10184022" cy="477123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br>
              <a:rPr lang="lv-LV" sz="9600"/>
            </a:br>
            <a:r>
              <a:rPr lang="lv-LV" sz="8000"/>
              <a:t>UZTICĒŠANĀS FAKTORI </a:t>
            </a:r>
            <a:br>
              <a:rPr lang="lv-LV" sz="9600"/>
            </a:br>
            <a:endParaRPr sz="9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1AAEF8-4920-45B3-A3EE-E2539EA69B1F}"/>
              </a:ext>
            </a:extLst>
          </p:cNvPr>
          <p:cNvPicPr>
            <a:picLocks noChangeAspect="1"/>
          </p:cNvPicPr>
          <p:nvPr/>
        </p:nvPicPr>
        <p:blipFill>
          <a:blip r:embed="rId2"/>
          <a:stretch>
            <a:fillRect/>
          </a:stretch>
        </p:blipFill>
        <p:spPr>
          <a:xfrm>
            <a:off x="4038600" y="1404937"/>
            <a:ext cx="4114800" cy="4048125"/>
          </a:xfrm>
          <a:prstGeom prst="rect">
            <a:avLst/>
          </a:prstGeom>
        </p:spPr>
      </p:pic>
      <p:pic>
        <p:nvPicPr>
          <p:cNvPr id="6" name="Picture 5">
            <a:extLst>
              <a:ext uri="{FF2B5EF4-FFF2-40B4-BE49-F238E27FC236}">
                <a16:creationId xmlns:a16="http://schemas.microsoft.com/office/drawing/2014/main" id="{B77C74ED-9457-45B8-80F1-C1A10BBB395D}"/>
              </a:ext>
            </a:extLst>
          </p:cNvPr>
          <p:cNvPicPr>
            <a:picLocks noChangeAspect="1"/>
          </p:cNvPicPr>
          <p:nvPr/>
        </p:nvPicPr>
        <p:blipFill>
          <a:blip r:embed="rId2"/>
          <a:stretch>
            <a:fillRect/>
          </a:stretch>
        </p:blipFill>
        <p:spPr>
          <a:xfrm>
            <a:off x="4038600" y="1404937"/>
            <a:ext cx="4114800" cy="4048125"/>
          </a:xfrm>
          <a:prstGeom prst="rect">
            <a:avLst/>
          </a:prstGeom>
        </p:spPr>
      </p:pic>
      <p:pic>
        <p:nvPicPr>
          <p:cNvPr id="7" name="Picture 6">
            <a:extLst>
              <a:ext uri="{FF2B5EF4-FFF2-40B4-BE49-F238E27FC236}">
                <a16:creationId xmlns:a16="http://schemas.microsoft.com/office/drawing/2014/main" id="{10F143AC-80DE-4265-AABF-2D2E1E528B6E}"/>
              </a:ext>
            </a:extLst>
          </p:cNvPr>
          <p:cNvPicPr>
            <a:picLocks noChangeAspect="1"/>
          </p:cNvPicPr>
          <p:nvPr/>
        </p:nvPicPr>
        <p:blipFill>
          <a:blip r:embed="rId3"/>
          <a:stretch>
            <a:fillRect/>
          </a:stretch>
        </p:blipFill>
        <p:spPr>
          <a:xfrm>
            <a:off x="8302625" y="2478323"/>
            <a:ext cx="2190750" cy="1257300"/>
          </a:xfrm>
          <a:prstGeom prst="rect">
            <a:avLst/>
          </a:prstGeom>
        </p:spPr>
      </p:pic>
      <p:sp>
        <p:nvSpPr>
          <p:cNvPr id="2" name="Text Placeholder 1">
            <a:extLst>
              <a:ext uri="{FF2B5EF4-FFF2-40B4-BE49-F238E27FC236}">
                <a16:creationId xmlns:a16="http://schemas.microsoft.com/office/drawing/2014/main" id="{12780F3E-2C1A-48B0-9B6D-CFC2DDD24A61}"/>
              </a:ext>
            </a:extLst>
          </p:cNvPr>
          <p:cNvSpPr>
            <a:spLocks noGrp="1"/>
          </p:cNvSpPr>
          <p:nvPr>
            <p:ph type="body" idx="1"/>
          </p:nvPr>
        </p:nvSpPr>
        <p:spPr>
          <a:xfrm>
            <a:off x="1196502" y="1356431"/>
            <a:ext cx="10280535" cy="4758384"/>
          </a:xfrm>
        </p:spPr>
        <p:txBody>
          <a:bodyPr/>
          <a:lstStyle/>
          <a:p>
            <a:r>
              <a:rPr lang="lv-LV" sz="2800" dirty="0">
                <a:solidFill>
                  <a:schemeClr val="bg2">
                    <a:lumMod val="75000"/>
                  </a:schemeClr>
                </a:solidFill>
              </a:rPr>
              <a:t>Kā jūs raksturotu savu uzticēšanos dažādām sabiedrības </a:t>
            </a:r>
          </a:p>
          <a:p>
            <a:r>
              <a:rPr lang="lv-LV" sz="2800" dirty="0">
                <a:solidFill>
                  <a:schemeClr val="bg2">
                    <a:lumMod val="75000"/>
                  </a:schemeClr>
                </a:solidFill>
              </a:rPr>
              <a:t>institūcijām kopumā?</a:t>
            </a:r>
          </a:p>
          <a:p>
            <a:endParaRPr lang="lv-LV" dirty="0"/>
          </a:p>
        </p:txBody>
      </p:sp>
      <p:sp>
        <p:nvSpPr>
          <p:cNvPr id="3" name="Text Placeholder 2">
            <a:extLst>
              <a:ext uri="{FF2B5EF4-FFF2-40B4-BE49-F238E27FC236}">
                <a16:creationId xmlns:a16="http://schemas.microsoft.com/office/drawing/2014/main" id="{FEB2E936-0728-4595-900E-1F0B2A0FF778}"/>
              </a:ext>
            </a:extLst>
          </p:cNvPr>
          <p:cNvSpPr>
            <a:spLocks noGrp="1"/>
          </p:cNvSpPr>
          <p:nvPr>
            <p:ph type="body" idx="2"/>
          </p:nvPr>
        </p:nvSpPr>
        <p:spPr>
          <a:xfrm>
            <a:off x="3046118" y="387408"/>
            <a:ext cx="7886041" cy="831791"/>
          </a:xfrm>
        </p:spPr>
        <p:txBody>
          <a:bodyPr/>
          <a:lstStyle/>
          <a:p>
            <a:pPr algn="ctr"/>
            <a:r>
              <a:rPr lang="lv-LV" sz="4000" b="0" dirty="0"/>
              <a:t>UZTICĒŠANĀS</a:t>
            </a:r>
          </a:p>
        </p:txBody>
      </p:sp>
    </p:spTree>
    <p:extLst>
      <p:ext uri="{BB962C8B-B14F-4D97-AF65-F5344CB8AC3E}">
        <p14:creationId xmlns:p14="http://schemas.microsoft.com/office/powerpoint/2010/main" val="399087927"/>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EVADS">
  <a:themeElements>
    <a:clrScheme name="IEVADS">
      <a:dk1>
        <a:srgbClr val="000000"/>
      </a:dk1>
      <a:lt1>
        <a:srgbClr val="FFFFFF"/>
      </a:lt1>
      <a:dk2>
        <a:srgbClr val="A7A7A7"/>
      </a:dk2>
      <a:lt2>
        <a:srgbClr val="535353"/>
      </a:lt2>
      <a:accent1>
        <a:srgbClr val="C00000"/>
      </a:accent1>
      <a:accent2>
        <a:srgbClr val="F58220"/>
      </a:accent2>
      <a:accent3>
        <a:srgbClr val="7F7F7F"/>
      </a:accent3>
      <a:accent4>
        <a:srgbClr val="A5A5A5"/>
      </a:accent4>
      <a:accent5>
        <a:srgbClr val="BFBFBF"/>
      </a:accent5>
      <a:accent6>
        <a:srgbClr val="D8D8D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1613</Words>
  <Application>Microsoft Office PowerPoint</Application>
  <PresentationFormat>Widescreen</PresentationFormat>
  <Paragraphs>210</Paragraphs>
  <Slides>26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vt:lpstr>
      <vt:lpstr>Cambria Math</vt:lpstr>
      <vt:lpstr>Wingdings</vt:lpstr>
      <vt:lpstr>Custom Design</vt:lpstr>
      <vt:lpstr>Uzticēšanās medijiem un to ietekmējošie faktori  Konference “Latvijas sabiedriskie mediji un sabiedrība 2024: Ieklausīties, ieraudzīt, izprast”! 2024.gada 27.septembris, Rīga        </vt:lpstr>
      <vt:lpstr>PowerPoint Presentation</vt:lpstr>
      <vt:lpstr>PowerPoint Presentation</vt:lpstr>
      <vt:lpstr>Pētījuma dizains</vt:lpstr>
      <vt:lpstr>Pētījuma dizains</vt:lpstr>
      <vt:lpstr> Rezultāti</vt:lpstr>
      <vt:lpstr>PowerPoint Presentation</vt:lpstr>
      <vt:lpstr> UZTICĒŠANĀS FAKTORI  </vt:lpstr>
      <vt:lpstr>PowerPoint Presentation</vt:lpstr>
      <vt:lpstr>UZTICĒŠANĀS</vt:lpstr>
      <vt:lpstr>PowerPoint Presentation</vt:lpstr>
      <vt:lpstr>UZTICĒŠANĀS MEDIJIEM</vt:lpstr>
      <vt:lpstr>UZSKATI PAR UZTICĒŠANOS MEDIJIEM</vt:lpstr>
      <vt:lpstr>PowerPoint Presentation</vt:lpstr>
      <vt:lpstr>INTERESES UN MEDIJU LIETOŠANAS PARADUMI</vt:lpstr>
      <vt:lpstr>PowerPoint Presentation</vt:lpstr>
      <vt:lpstr>MEDIJU ĪPAŠNIEKU, VADĪBAS IETEKME. REPUTĀCIJA.</vt:lpstr>
      <vt:lpstr>PowerPoint Presentation</vt:lpstr>
      <vt:lpstr>SATURS</vt:lpstr>
      <vt:lpstr>PowerPoint Presentation</vt:lpstr>
      <vt:lpstr>PIEMĒRI</vt:lpstr>
      <vt:lpstr> </vt:lpstr>
      <vt:lpstr> Arī LNSO saņēmis signālu par uzmākšanos</vt:lpstr>
      <vt:lpstr>PIEMĒRI</vt:lpstr>
      <vt:lpstr>   NOSLĒGUMĀ</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Uzticēšanās medijiem un to ietekmējošie faktori</dc:title>
  <dc:creator>Anda Rožukalne</dc:creator>
  <cp:lastModifiedBy>Edmunds Apsalons</cp:lastModifiedBy>
  <cp:revision>95</cp:revision>
  <cp:lastPrinted>2024-09-25T09:10:34Z</cp:lastPrinted>
  <dcterms:created xsi:type="dcterms:W3CDTF">2022-09-07T08:19:57Z</dcterms:created>
  <dcterms:modified xsi:type="dcterms:W3CDTF">2024-09-26T04:14:12Z</dcterms:modified>
</cp:coreProperties>
</file>